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78" r:id="rId3"/>
    <p:sldId id="279" r:id="rId4"/>
    <p:sldId id="280" r:id="rId5"/>
    <p:sldId id="270" r:id="rId6"/>
    <p:sldId id="283" r:id="rId7"/>
    <p:sldId id="285" r:id="rId8"/>
    <p:sldId id="282" r:id="rId9"/>
    <p:sldId id="294" r:id="rId10"/>
    <p:sldId id="297" r:id="rId11"/>
    <p:sldId id="293" r:id="rId12"/>
    <p:sldId id="281" r:id="rId13"/>
    <p:sldId id="298" r:id="rId14"/>
    <p:sldId id="273" r:id="rId15"/>
    <p:sldId id="274" r:id="rId16"/>
    <p:sldId id="292" r:id="rId17"/>
    <p:sldId id="288" r:id="rId18"/>
    <p:sldId id="289" r:id="rId19"/>
    <p:sldId id="286" r:id="rId20"/>
    <p:sldId id="291" r:id="rId21"/>
    <p:sldId id="290" r:id="rId2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05"/>
    <a:srgbClr val="FF9F9F"/>
    <a:srgbClr val="F68B1F"/>
    <a:srgbClr val="CA3A22"/>
    <a:srgbClr val="F9B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Destaqu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com Tema 2 - Destaqu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Destaqu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057ECE-AB16-4339-B760-AA8D00F6EDB2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D0CA6B-2D72-444E-8696-6BBF790C49AE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92997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ACDA12A-987A-46F4-AC19-29917EFC4EAC}" type="slidenum">
              <a:rPr lang="pt-PT" altLang="pt-PT" sz="1200"/>
              <a:pPr eaLnBrk="1" hangingPunct="1"/>
              <a:t>1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3481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88D1F58-3724-497E-8772-162DE6E8D4A0}" type="slidenum">
              <a:rPr lang="pt-PT" altLang="pt-PT" sz="1200"/>
              <a:pPr eaLnBrk="1" hangingPunct="1"/>
              <a:t>10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3686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67A4766-02B4-4CC2-AB57-4EB6BCF219D1}" type="slidenum">
              <a:rPr lang="pt-PT" altLang="pt-PT" sz="1200"/>
              <a:pPr eaLnBrk="1" hangingPunct="1"/>
              <a:t>11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3891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D780A81-1074-4BC6-8D4F-4756ABE0EC83}" type="slidenum">
              <a:rPr lang="pt-PT" altLang="pt-PT" sz="1200"/>
              <a:pPr eaLnBrk="1" hangingPunct="1"/>
              <a:t>12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4096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5D239CF-2C2C-4B4F-8984-8F54E3214A0D}" type="slidenum">
              <a:rPr lang="pt-PT" altLang="pt-PT" sz="1200"/>
              <a:pPr eaLnBrk="1" hangingPunct="1"/>
              <a:t>13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430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A47A297-818C-4999-BF85-509BEA0B778D}" type="slidenum">
              <a:rPr lang="pt-PT" altLang="pt-PT" sz="1200"/>
              <a:pPr eaLnBrk="1" hangingPunct="1"/>
              <a:t>14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450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979107B-897D-4A31-8FF4-1ADF28F989F6}" type="slidenum">
              <a:rPr lang="pt-PT" altLang="pt-PT" sz="1200"/>
              <a:pPr eaLnBrk="1" hangingPunct="1"/>
              <a:t>15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471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8CCD622-6287-4314-9F0D-1F7DE3746871}" type="slidenum">
              <a:rPr lang="pt-PT" altLang="pt-PT" sz="1200"/>
              <a:pPr eaLnBrk="1" hangingPunct="1"/>
              <a:t>16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4915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6C088F2-3D42-4D2E-931A-5B8AE825C72A}" type="slidenum">
              <a:rPr lang="pt-PT" altLang="pt-PT" sz="1200"/>
              <a:pPr eaLnBrk="1" hangingPunct="1"/>
              <a:t>17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5120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7D8D2C2-09CC-4558-9F45-443200B19949}" type="slidenum">
              <a:rPr lang="pt-PT" altLang="pt-PT" sz="1200"/>
              <a:pPr eaLnBrk="1" hangingPunct="1"/>
              <a:t>18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5325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3EE288A-849A-46D6-827D-EB8E6C212738}" type="slidenum">
              <a:rPr lang="pt-PT" altLang="pt-PT" sz="1200"/>
              <a:pPr eaLnBrk="1" hangingPunct="1"/>
              <a:t>19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1843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9D9FAA8-0F2E-4464-97BA-38F284EFBA96}" type="slidenum">
              <a:rPr lang="pt-PT" altLang="pt-PT" sz="1200"/>
              <a:pPr eaLnBrk="1" hangingPunct="1"/>
              <a:t>2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5529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B80CDFD-D4B4-4C85-BC4F-83D353187E4D}" type="slidenum">
              <a:rPr lang="pt-PT" altLang="pt-PT" sz="1200"/>
              <a:pPr eaLnBrk="1" hangingPunct="1"/>
              <a:t>20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5734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B537C83-4C07-4B20-9C26-DDD6CA18F5E9}" type="slidenum">
              <a:rPr lang="pt-PT" altLang="pt-PT" sz="1200"/>
              <a:pPr eaLnBrk="1" hangingPunct="1"/>
              <a:t>21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2048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FDDBFF6-1496-4F12-9750-BD8946D65C5B}" type="slidenum">
              <a:rPr lang="pt-PT" altLang="pt-PT" sz="1200"/>
              <a:pPr eaLnBrk="1" hangingPunct="1"/>
              <a:t>3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2253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E8ED4BE-62D1-45E3-A3AA-8CEA1309C199}" type="slidenum">
              <a:rPr lang="pt-PT" altLang="pt-PT" sz="1200"/>
              <a:pPr eaLnBrk="1" hangingPunct="1"/>
              <a:t>4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2457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FB2D216-71C3-40D5-976C-3F8FD727E118}" type="slidenum">
              <a:rPr lang="pt-PT" altLang="pt-PT" sz="1200"/>
              <a:pPr eaLnBrk="1" hangingPunct="1"/>
              <a:t>5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2662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A07C750-0839-4E9D-98A6-9A10123BDF31}" type="slidenum">
              <a:rPr lang="pt-PT" altLang="pt-PT" sz="1200"/>
              <a:pPr eaLnBrk="1" hangingPunct="1"/>
              <a:t>6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2867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8E09659-05E2-407F-8D35-53D699E0BF75}" type="slidenum">
              <a:rPr lang="pt-PT" altLang="pt-PT" sz="1200"/>
              <a:pPr eaLnBrk="1" hangingPunct="1"/>
              <a:t>7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3072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15C5CA1-4678-4B19-9BC1-E885DF1BFBCC}" type="slidenum">
              <a:rPr lang="pt-PT" altLang="pt-PT" sz="1200"/>
              <a:pPr eaLnBrk="1" hangingPunct="1"/>
              <a:t>8</a:t>
            </a:fld>
            <a:endParaRPr lang="pt-PT" altLang="pt-PT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PT" smtClean="0"/>
          </a:p>
        </p:txBody>
      </p:sp>
      <p:sp>
        <p:nvSpPr>
          <p:cNvPr id="3277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EB8095C-BDB2-4C59-9F38-8DB41129ED16}" type="slidenum">
              <a:rPr lang="pt-PT" altLang="pt-PT" sz="1200"/>
              <a:pPr eaLnBrk="1" hangingPunct="1"/>
              <a:t>9</a:t>
            </a:fld>
            <a:endParaRPr lang="pt-PT" altLang="pt-P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E7D46-5BD5-40E2-8E20-020AE177BD94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0E74-E831-4252-A520-02AFEE948BC3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050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0"/>
            <a:ext cx="17446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50000"/>
            <a:ext cx="27193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2879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1DED3-ADE6-4479-B8AB-F2549DC065D6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9A44B-43E5-4DD2-AFF5-2518DDB15140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64745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0"/>
            <a:ext cx="17446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50000"/>
            <a:ext cx="27193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2879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D9859-77F8-4601-93D3-F53D8A36C6A9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1D510-1EB5-46CC-9224-832760A64F41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13690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A3A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15F103-9369-44CA-8547-3B8CC6735201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988A-6A67-4649-8A5A-A3EB7F29E172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53681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88302B-E656-476A-9DA8-2FC35D4A69A1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ECC96-004B-4652-AC6C-5AF7CAD58532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553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0"/>
            <a:ext cx="17446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50000"/>
            <a:ext cx="27193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2879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31B07F-F3ED-41E1-B2D8-422319D789ED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F1A67-4A27-479E-AE71-42E309E75FCB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476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0"/>
            <a:ext cx="17446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50000"/>
            <a:ext cx="27193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2879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2AB3C-2EC1-4DB9-A751-3E215CBC1539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66E49-2711-479E-84E3-E785FFA9B9FB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1405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0"/>
            <a:ext cx="17446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50000"/>
            <a:ext cx="27193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2879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D31F1-4C89-4A20-977F-443CEECA6495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92034-CA87-46AE-A125-41A21E6E60C3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1473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0"/>
            <a:ext cx="17446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50000"/>
            <a:ext cx="27193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2879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48187E-9FE3-4E3F-BA6F-E49AF4C4F78F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02233-F7B4-4977-9915-38738104809C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70225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60C473-4D47-4A5D-AE2B-DA9642138FFD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91D37-FF16-41BF-B331-B7CF51E72DEB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64321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0"/>
            <a:ext cx="17446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50000"/>
            <a:ext cx="27193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2879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56D22-908C-4673-A82A-22CE9EE834DD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7788-FDA0-482F-92BA-65E56B7A42C1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6743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0"/>
            <a:ext cx="17446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350000"/>
            <a:ext cx="27193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28797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2E6A0-F37F-454B-A097-D324A9A0E2F9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00A81-2748-4339-8B9F-AFD85C5F50F9}" type="slidenum">
              <a:rPr lang="pt-PT" altLang="pt-PT"/>
              <a:pPr/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97345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  <a:endParaRPr lang="pt-PT" altLang="pt-P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  <a:endParaRPr lang="pt-PT" altLang="pt-P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9E6A483-5D87-4EB0-AA49-F725B9239894}" type="datetimeFigureOut">
              <a:rPr lang="pt-PT" altLang="pt-PT"/>
              <a:pPr/>
              <a:t>05-01-2015</a:t>
            </a:fld>
            <a:endParaRPr lang="pt-PT" alt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5803D13-15BB-4DCC-9510-A0DA9A1696A5}" type="slidenum">
              <a:rPr lang="pt-PT" altLang="pt-PT"/>
              <a:pPr/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5" r:id="rId3"/>
    <p:sldLayoutId id="2147483706" r:id="rId4"/>
    <p:sldLayoutId id="2147483707" r:id="rId5"/>
    <p:sldLayoutId id="2147483708" r:id="rId6"/>
    <p:sldLayoutId id="2147483703" r:id="rId7"/>
    <p:sldLayoutId id="2147483709" r:id="rId8"/>
    <p:sldLayoutId id="2147483710" r:id="rId9"/>
    <p:sldLayoutId id="2147483711" r:id="rId10"/>
    <p:sldLayoutId id="2147483712" r:id="rId11"/>
    <p:sldLayoutId id="214748370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shutterstock.com/subscribe.m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shutterstock.com/subscribe.m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shutterstock.com/subscribe.m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shutterstock.com/subscribe.m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shutterstock.com/subscribe.m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shutterstock.com/subscribe.m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shutterstock.com/subscribe.m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1"/>
          <p:cNvSpPr>
            <a:spLocks noGrp="1"/>
          </p:cNvSpPr>
          <p:nvPr>
            <p:ph type="subTitle" idx="1"/>
          </p:nvPr>
        </p:nvSpPr>
        <p:spPr>
          <a:xfrm>
            <a:off x="827088" y="2205038"/>
            <a:ext cx="6400800" cy="29527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PT" altLang="pt-PT" sz="5000" b="1" smtClean="0"/>
              <a:t>Voz ativa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z="5000" b="1" smtClean="0"/>
              <a:t>e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z="5000" b="1" smtClean="0"/>
              <a:t>voz passiva</a:t>
            </a:r>
          </a:p>
        </p:txBody>
      </p:sp>
      <p:pic>
        <p:nvPicPr>
          <p:cNvPr id="15362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r="6000"/>
          <a:stretch>
            <a:fillRect/>
          </a:stretch>
        </p:blipFill>
        <p:spPr bwMode="auto">
          <a:xfrm>
            <a:off x="5651500" y="2970213"/>
            <a:ext cx="34925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0" y="1341438"/>
            <a:ext cx="24114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300" dirty="0" smtClean="0"/>
              <a:t>Poto </a:t>
            </a:r>
            <a:r>
              <a:rPr lang="pt-PT" sz="1300" dirty="0"/>
              <a:t>Editora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395288" y="692150"/>
            <a:ext cx="7561262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2800" b="1">
                <a:latin typeface="Arial" pitchFamily="34" charset="0"/>
              </a:rPr>
              <a:t>B. </a:t>
            </a:r>
            <a:r>
              <a:rPr lang="pt-PT" altLang="pt-PT">
                <a:latin typeface="Arial" pitchFamily="34" charset="0"/>
              </a:rPr>
              <a:t>Na transformação de uma frase </a:t>
            </a:r>
            <a:r>
              <a:rPr lang="pt-PT" altLang="pt-PT" b="1">
                <a:latin typeface="Arial" pitchFamily="34" charset="0"/>
              </a:rPr>
              <a:t>passiva </a:t>
            </a:r>
            <a:r>
              <a:rPr lang="pt-PT" altLang="pt-PT">
                <a:latin typeface="Arial" pitchFamily="34" charset="0"/>
              </a:rPr>
              <a:t>em</a:t>
            </a:r>
            <a:r>
              <a:rPr lang="pt-PT" altLang="pt-PT" b="1">
                <a:latin typeface="Arial" pitchFamily="34" charset="0"/>
              </a:rPr>
              <a:t> ativa:</a:t>
            </a:r>
          </a:p>
          <a:p>
            <a:pPr eaLnBrk="1" hangingPunct="1"/>
            <a:endParaRPr lang="pt-PT" altLang="pt-PT" b="1">
              <a:latin typeface="Arial" pitchFamily="34" charset="0"/>
            </a:endParaRPr>
          </a:p>
          <a:p>
            <a:pPr algn="just" eaLnBrk="1" hangingPunct="1"/>
            <a:r>
              <a:rPr lang="pt-PT" altLang="pt-PT" b="1">
                <a:latin typeface="Arial" pitchFamily="34" charset="0"/>
              </a:rPr>
              <a:t>2. </a:t>
            </a:r>
            <a:r>
              <a:rPr lang="pt-PT" altLang="pt-PT">
                <a:latin typeface="Arial" pitchFamily="34" charset="0"/>
              </a:rPr>
              <a:t>O </a:t>
            </a:r>
            <a:r>
              <a:rPr lang="pt-PT" altLang="pt-PT">
                <a:solidFill>
                  <a:srgbClr val="0070C0"/>
                </a:solidFill>
                <a:latin typeface="Arial" pitchFamily="34" charset="0"/>
              </a:rPr>
              <a:t>complemento agente da passiva</a:t>
            </a:r>
            <a:r>
              <a:rPr lang="pt-PT" altLang="pt-PT" b="1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pt-PT" altLang="pt-PT">
                <a:latin typeface="Arial" pitchFamily="34" charset="0"/>
              </a:rPr>
              <a:t>da frase passiva passa a </a:t>
            </a:r>
            <a:r>
              <a:rPr lang="pt-PT" altLang="pt-PT">
                <a:solidFill>
                  <a:srgbClr val="FF0505"/>
                </a:solidFill>
                <a:latin typeface="Arial" pitchFamily="34" charset="0"/>
              </a:rPr>
              <a:t>sujeito </a:t>
            </a:r>
            <a:r>
              <a:rPr lang="pt-PT" altLang="pt-PT">
                <a:latin typeface="Arial" pitchFamily="34" charset="0"/>
              </a:rPr>
              <a:t>da frase ativa.</a:t>
            </a:r>
          </a:p>
          <a:p>
            <a:pPr algn="just" eaLnBrk="1" hangingPunct="1"/>
            <a:r>
              <a:rPr lang="pt-PT" altLang="pt-PT" i="1">
                <a:latin typeface="Arial" pitchFamily="34" charset="0"/>
              </a:rPr>
              <a:t>    </a:t>
            </a:r>
          </a:p>
          <a:p>
            <a:pPr algn="ctr" eaLnBrk="1" hangingPunct="1"/>
            <a:r>
              <a:rPr lang="pt-PT" altLang="pt-PT" i="1">
                <a:latin typeface="Arial" pitchFamily="34" charset="0"/>
              </a:rPr>
              <a:t>    Aquele exercício foi resolvido </a:t>
            </a:r>
            <a:r>
              <a:rPr lang="pt-PT" altLang="pt-PT" b="1" i="1">
                <a:solidFill>
                  <a:srgbClr val="0070C0"/>
                </a:solidFill>
                <a:latin typeface="Arial" pitchFamily="34" charset="0"/>
              </a:rPr>
              <a:t>pelo aluno</a:t>
            </a:r>
            <a:r>
              <a:rPr lang="pt-PT" altLang="pt-PT" i="1">
                <a:latin typeface="Arial" pitchFamily="34" charset="0"/>
              </a:rPr>
              <a:t>.</a:t>
            </a:r>
          </a:p>
          <a:p>
            <a:pPr algn="just" eaLnBrk="1" hangingPunct="1"/>
            <a:r>
              <a:rPr lang="pt-PT" altLang="pt-PT" i="1">
                <a:latin typeface="Arial" pitchFamily="34" charset="0"/>
              </a:rPr>
              <a:t> </a:t>
            </a:r>
            <a:r>
              <a:rPr lang="pt-PT" altLang="pt-PT" b="1" i="1">
                <a:latin typeface="Arial" pitchFamily="34" charset="0"/>
              </a:rPr>
              <a:t> </a:t>
            </a: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b="1" i="1">
              <a:solidFill>
                <a:srgbClr val="00B050"/>
              </a:solidFill>
              <a:latin typeface="Arial" pitchFamily="34" charset="0"/>
            </a:endParaRPr>
          </a:p>
          <a:p>
            <a:pPr algn="ctr" eaLnBrk="1" hangingPunct="1"/>
            <a:r>
              <a:rPr lang="pt-PT" altLang="pt-PT" b="1" i="1">
                <a:solidFill>
                  <a:srgbClr val="FF0000"/>
                </a:solidFill>
                <a:latin typeface="Arial" pitchFamily="34" charset="0"/>
              </a:rPr>
              <a:t>    O aluno </a:t>
            </a:r>
            <a:r>
              <a:rPr lang="pt-PT" altLang="pt-PT" i="1">
                <a:latin typeface="Arial" pitchFamily="34" charset="0"/>
              </a:rPr>
              <a:t>resolveu aquele exercício</a:t>
            </a:r>
            <a:r>
              <a:rPr lang="pt-PT" altLang="pt-PT">
                <a:latin typeface="Arial" pitchFamily="34" charset="0"/>
              </a:rPr>
              <a:t>.</a:t>
            </a:r>
            <a:endParaRPr lang="pt-PT" altLang="pt-PT" sz="1800"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>
              <a:solidFill>
                <a:srgbClr val="E46C0A"/>
              </a:solidFill>
              <a:latin typeface="Arial" pitchFamily="34" charset="0"/>
            </a:endParaRPr>
          </a:p>
        </p:txBody>
      </p:sp>
      <p:cxnSp>
        <p:nvCxnSpPr>
          <p:cNvPr id="10" name="Conexão recta unidireccional 9"/>
          <p:cNvCxnSpPr>
            <a:cxnSpLocks noChangeShapeType="1"/>
          </p:cNvCxnSpPr>
          <p:nvPr/>
        </p:nvCxnSpPr>
        <p:spPr bwMode="auto">
          <a:xfrm rot="10800000" flipV="1">
            <a:off x="2786063" y="3071813"/>
            <a:ext cx="3071812" cy="1714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797" name="Picture 4" descr="stock photo : professor (series M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84650"/>
            <a:ext cx="22336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stock photo : professor (series M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84650"/>
            <a:ext cx="22336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642938" y="714375"/>
            <a:ext cx="75612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b="1">
                <a:latin typeface="Arial" pitchFamily="34" charset="0"/>
              </a:rPr>
              <a:t>B. </a:t>
            </a:r>
            <a:r>
              <a:rPr lang="pt-PT" altLang="pt-PT">
                <a:latin typeface="Arial" pitchFamily="34" charset="0"/>
              </a:rPr>
              <a:t>Na transformação de uma frase </a:t>
            </a:r>
            <a:r>
              <a:rPr lang="pt-PT" altLang="pt-PT" b="1">
                <a:latin typeface="Arial" pitchFamily="34" charset="0"/>
              </a:rPr>
              <a:t>passiva </a:t>
            </a:r>
            <a:r>
              <a:rPr lang="pt-PT" altLang="pt-PT">
                <a:latin typeface="Arial" pitchFamily="34" charset="0"/>
              </a:rPr>
              <a:t>em</a:t>
            </a:r>
            <a:r>
              <a:rPr lang="pt-PT" altLang="pt-PT" b="1">
                <a:latin typeface="Arial" pitchFamily="34" charset="0"/>
              </a:rPr>
              <a:t> ativa:</a:t>
            </a:r>
          </a:p>
          <a:p>
            <a:pPr eaLnBrk="1" hangingPunct="1"/>
            <a:endParaRPr lang="pt-PT" altLang="pt-PT" b="1">
              <a:latin typeface="Arial" pitchFamily="34" charset="0"/>
            </a:endParaRPr>
          </a:p>
          <a:p>
            <a:pPr algn="just" eaLnBrk="1" hangingPunct="1"/>
            <a:r>
              <a:rPr lang="pt-PT" altLang="pt-PT" b="1">
                <a:latin typeface="Arial" pitchFamily="34" charset="0"/>
              </a:rPr>
              <a:t>3. </a:t>
            </a:r>
            <a:r>
              <a:rPr lang="pt-PT" altLang="pt-PT">
                <a:latin typeface="Arial" pitchFamily="34" charset="0"/>
              </a:rPr>
              <a:t>O complexo verbal dá lugar a um verbo na ativa, que concorda em número com o sujeito da frase ativa. </a:t>
            </a:r>
          </a:p>
          <a:p>
            <a:pPr eaLnBrk="1" hangingPunct="1"/>
            <a:endParaRPr lang="pt-PT" altLang="pt-PT">
              <a:latin typeface="Arial" pitchFamily="34" charset="0"/>
            </a:endParaRPr>
          </a:p>
          <a:p>
            <a:pPr algn="ctr" eaLnBrk="1" hangingPunct="1"/>
            <a:r>
              <a:rPr lang="pt-PT" altLang="pt-PT" i="1">
                <a:latin typeface="Arial" pitchFamily="34" charset="0"/>
              </a:rPr>
              <a:t>Aquele exercício </a:t>
            </a:r>
            <a:r>
              <a:rPr lang="pt-PT" altLang="pt-PT" b="1" i="1">
                <a:solidFill>
                  <a:srgbClr val="E46C0A"/>
                </a:solidFill>
                <a:latin typeface="Arial" pitchFamily="34" charset="0"/>
              </a:rPr>
              <a:t>foi resolvido </a:t>
            </a:r>
            <a:r>
              <a:rPr lang="pt-PT" altLang="pt-PT" i="1">
                <a:latin typeface="Arial" pitchFamily="34" charset="0"/>
              </a:rPr>
              <a:t>pelo aluno.</a:t>
            </a:r>
          </a:p>
          <a:p>
            <a:pPr algn="just" eaLnBrk="1" hangingPunct="1"/>
            <a:r>
              <a:rPr lang="pt-PT" altLang="pt-PT" i="1">
                <a:latin typeface="Arial" pitchFamily="34" charset="0"/>
              </a:rPr>
              <a:t> </a:t>
            </a:r>
            <a:r>
              <a:rPr lang="pt-PT" altLang="pt-PT" b="1" i="1">
                <a:latin typeface="Arial" pitchFamily="34" charset="0"/>
              </a:rPr>
              <a:t> </a:t>
            </a:r>
          </a:p>
          <a:p>
            <a:pPr eaLnBrk="1" hangingPunct="1"/>
            <a:endParaRPr lang="pt-PT" altLang="pt-PT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b="1" i="1">
              <a:solidFill>
                <a:srgbClr val="00B050"/>
              </a:solidFill>
              <a:latin typeface="Arial" pitchFamily="34" charset="0"/>
            </a:endParaRPr>
          </a:p>
          <a:p>
            <a:pPr algn="ctr" eaLnBrk="1" hangingPunct="1"/>
            <a:r>
              <a:rPr lang="pt-PT" altLang="pt-PT" b="1" i="1">
                <a:solidFill>
                  <a:srgbClr val="FF0000"/>
                </a:solidFill>
                <a:latin typeface="Arial" pitchFamily="34" charset="0"/>
              </a:rPr>
              <a:t>    </a:t>
            </a:r>
            <a:r>
              <a:rPr lang="pt-PT" altLang="pt-PT" i="1">
                <a:latin typeface="Arial" pitchFamily="34" charset="0"/>
              </a:rPr>
              <a:t>O aluno </a:t>
            </a:r>
            <a:r>
              <a:rPr lang="pt-PT" altLang="pt-PT" b="1" i="1">
                <a:solidFill>
                  <a:srgbClr val="E46C0A"/>
                </a:solidFill>
                <a:latin typeface="Arial" pitchFamily="34" charset="0"/>
              </a:rPr>
              <a:t>resolveu</a:t>
            </a:r>
            <a:r>
              <a:rPr lang="pt-PT" altLang="pt-PT" i="1">
                <a:latin typeface="Arial" pitchFamily="34" charset="0"/>
              </a:rPr>
              <a:t> aquele exercício</a:t>
            </a:r>
            <a:r>
              <a:rPr lang="pt-PT" altLang="pt-PT">
                <a:latin typeface="Arial" pitchFamily="34" charset="0"/>
              </a:rPr>
              <a:t>.</a:t>
            </a: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E46C0A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>
              <a:solidFill>
                <a:srgbClr val="E46C0A"/>
              </a:solidFill>
              <a:latin typeface="Arial" pitchFamily="34" charset="0"/>
            </a:endParaRPr>
          </a:p>
        </p:txBody>
      </p:sp>
      <p:cxnSp>
        <p:nvCxnSpPr>
          <p:cNvPr id="10" name="Conexão recta unidireccional 9"/>
          <p:cNvCxnSpPr>
            <a:cxnSpLocks noChangeShapeType="1"/>
          </p:cNvCxnSpPr>
          <p:nvPr/>
        </p:nvCxnSpPr>
        <p:spPr bwMode="auto">
          <a:xfrm rot="5400000">
            <a:off x="3536157" y="3893344"/>
            <a:ext cx="1428750" cy="3571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300"/>
              <a:t>Porto Editora</a:t>
            </a:r>
          </a:p>
        </p:txBody>
      </p:sp>
      <p:pic>
        <p:nvPicPr>
          <p:cNvPr id="37891" name="Picture 4" descr="stock photo : professor (series M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22336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arredondado 4"/>
          <p:cNvSpPr/>
          <p:nvPr/>
        </p:nvSpPr>
        <p:spPr>
          <a:xfrm>
            <a:off x="3179763" y="993775"/>
            <a:ext cx="1485900" cy="6873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/>
              <a:t>   Assim:</a:t>
            </a:r>
          </a:p>
        </p:txBody>
      </p:sp>
      <p:sp>
        <p:nvSpPr>
          <p:cNvPr id="14" name="Rectângulo arredondado 13"/>
          <p:cNvSpPr>
            <a:spLocks noChangeArrowheads="1"/>
          </p:cNvSpPr>
          <p:nvPr/>
        </p:nvSpPr>
        <p:spPr bwMode="auto">
          <a:xfrm>
            <a:off x="1331913" y="2852738"/>
            <a:ext cx="1439862" cy="687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i="1" dirty="0">
                <a:solidFill>
                  <a:schemeClr val="dk1"/>
                </a:solidFill>
                <a:latin typeface="+mn-lt"/>
                <a:ea typeface="+mn-ea"/>
              </a:rPr>
              <a:t>O aluno</a:t>
            </a:r>
          </a:p>
        </p:txBody>
      </p:sp>
      <p:sp>
        <p:nvSpPr>
          <p:cNvPr id="15" name="Rectângulo arredondado 14"/>
          <p:cNvSpPr>
            <a:spLocks noChangeArrowheads="1"/>
          </p:cNvSpPr>
          <p:nvPr/>
        </p:nvSpPr>
        <p:spPr bwMode="auto">
          <a:xfrm>
            <a:off x="3203575" y="2867025"/>
            <a:ext cx="1728788" cy="68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i="1" dirty="0">
                <a:solidFill>
                  <a:schemeClr val="dk1"/>
                </a:solidFill>
                <a:latin typeface="+mn-lt"/>
                <a:ea typeface="+mn-ea"/>
              </a:rPr>
              <a:t>leu</a:t>
            </a:r>
          </a:p>
        </p:txBody>
      </p:sp>
      <p:sp>
        <p:nvSpPr>
          <p:cNvPr id="16" name="Rectângulo arredondado 15"/>
          <p:cNvSpPr>
            <a:spLocks noChangeArrowheads="1"/>
          </p:cNvSpPr>
          <p:nvPr/>
        </p:nvSpPr>
        <p:spPr bwMode="auto">
          <a:xfrm>
            <a:off x="5292725" y="2867025"/>
            <a:ext cx="3240088" cy="68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i="1" dirty="0">
                <a:solidFill>
                  <a:schemeClr val="dk1"/>
                </a:solidFill>
                <a:latin typeface="+mn-lt"/>
                <a:ea typeface="+mn-ea"/>
              </a:rPr>
              <a:t>todos aqueles livros.</a:t>
            </a:r>
          </a:p>
        </p:txBody>
      </p:sp>
      <p:cxnSp>
        <p:nvCxnSpPr>
          <p:cNvPr id="4" name="Conexão recta unidireccional 3"/>
          <p:cNvCxnSpPr>
            <a:cxnSpLocks noChangeShapeType="1"/>
          </p:cNvCxnSpPr>
          <p:nvPr/>
        </p:nvCxnSpPr>
        <p:spPr bwMode="auto">
          <a:xfrm flipH="1">
            <a:off x="2268538" y="3775075"/>
            <a:ext cx="3816350" cy="12874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exão recta unidireccional 16"/>
          <p:cNvCxnSpPr>
            <a:cxnSpLocks noChangeShapeType="1"/>
          </p:cNvCxnSpPr>
          <p:nvPr/>
        </p:nvCxnSpPr>
        <p:spPr bwMode="auto">
          <a:xfrm>
            <a:off x="2268538" y="3860800"/>
            <a:ext cx="3878262" cy="1238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exão recta unidireccional 19"/>
          <p:cNvCxnSpPr>
            <a:cxnSpLocks noChangeShapeType="1"/>
          </p:cNvCxnSpPr>
          <p:nvPr/>
        </p:nvCxnSpPr>
        <p:spPr bwMode="auto">
          <a:xfrm>
            <a:off x="4067175" y="3716338"/>
            <a:ext cx="0" cy="1382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ângulo arredondado 21"/>
          <p:cNvSpPr>
            <a:spLocks noChangeArrowheads="1"/>
          </p:cNvSpPr>
          <p:nvPr/>
        </p:nvSpPr>
        <p:spPr bwMode="auto">
          <a:xfrm>
            <a:off x="5867400" y="5229225"/>
            <a:ext cx="1873250" cy="68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i="1" dirty="0">
                <a:solidFill>
                  <a:schemeClr val="lt1"/>
                </a:solidFill>
                <a:latin typeface="+mn-lt"/>
                <a:ea typeface="+mn-ea"/>
              </a:rPr>
              <a:t>pelo aluno.</a:t>
            </a:r>
          </a:p>
        </p:txBody>
      </p:sp>
      <p:sp>
        <p:nvSpPr>
          <p:cNvPr id="23" name="Rectângulo arredondado 22"/>
          <p:cNvSpPr>
            <a:spLocks noChangeArrowheads="1"/>
          </p:cNvSpPr>
          <p:nvPr/>
        </p:nvSpPr>
        <p:spPr bwMode="auto">
          <a:xfrm>
            <a:off x="3729038" y="5229225"/>
            <a:ext cx="1871662" cy="68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i="1" dirty="0">
                <a:solidFill>
                  <a:schemeClr val="lt1"/>
                </a:solidFill>
                <a:latin typeface="+mn-lt"/>
                <a:ea typeface="+mn-ea"/>
              </a:rPr>
              <a:t>foram lidos</a:t>
            </a:r>
          </a:p>
        </p:txBody>
      </p:sp>
      <p:sp>
        <p:nvSpPr>
          <p:cNvPr id="24" name="Rectângulo arredondado 23"/>
          <p:cNvSpPr>
            <a:spLocks noChangeArrowheads="1"/>
          </p:cNvSpPr>
          <p:nvPr/>
        </p:nvSpPr>
        <p:spPr bwMode="auto">
          <a:xfrm>
            <a:off x="250825" y="5229225"/>
            <a:ext cx="3241675" cy="68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i="1" dirty="0">
                <a:solidFill>
                  <a:schemeClr val="lt1"/>
                </a:solidFill>
                <a:latin typeface="+mn-lt"/>
                <a:ea typeface="+mn-ea"/>
              </a:rPr>
              <a:t>Todos aqueles livros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300"/>
              <a:t>Porto Editora</a:t>
            </a:r>
          </a:p>
        </p:txBody>
      </p:sp>
      <p:pic>
        <p:nvPicPr>
          <p:cNvPr id="39939" name="Picture 4" descr="stock photo : professor (series M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22336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arredondado 4"/>
          <p:cNvSpPr/>
          <p:nvPr/>
        </p:nvSpPr>
        <p:spPr>
          <a:xfrm>
            <a:off x="3179763" y="993775"/>
            <a:ext cx="1485900" cy="6873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/>
              <a:t>   Assim:</a:t>
            </a:r>
          </a:p>
        </p:txBody>
      </p:sp>
      <p:sp>
        <p:nvSpPr>
          <p:cNvPr id="14" name="Rectângulo arredondado 13"/>
          <p:cNvSpPr>
            <a:spLocks noChangeArrowheads="1"/>
          </p:cNvSpPr>
          <p:nvPr/>
        </p:nvSpPr>
        <p:spPr bwMode="auto">
          <a:xfrm>
            <a:off x="428625" y="2852738"/>
            <a:ext cx="2343150" cy="687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PT" altLang="pt-PT" b="1" i="1">
                <a:solidFill>
                  <a:srgbClr val="000000"/>
                </a:solidFill>
              </a:rPr>
              <a:t>Aquele exercício</a:t>
            </a:r>
          </a:p>
        </p:txBody>
      </p:sp>
      <p:sp>
        <p:nvSpPr>
          <p:cNvPr id="15" name="Rectângulo arredondado 14"/>
          <p:cNvSpPr>
            <a:spLocks noChangeArrowheads="1"/>
          </p:cNvSpPr>
          <p:nvPr/>
        </p:nvSpPr>
        <p:spPr bwMode="auto">
          <a:xfrm>
            <a:off x="3357563" y="2857500"/>
            <a:ext cx="1857375" cy="68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i="1" dirty="0">
                <a:solidFill>
                  <a:schemeClr val="dk1"/>
                </a:solidFill>
                <a:latin typeface="+mn-lt"/>
                <a:ea typeface="+mn-ea"/>
              </a:rPr>
              <a:t>foi resolvido</a:t>
            </a:r>
          </a:p>
        </p:txBody>
      </p:sp>
      <p:sp>
        <p:nvSpPr>
          <p:cNvPr id="16" name="Rectângulo arredondado 15"/>
          <p:cNvSpPr>
            <a:spLocks noChangeArrowheads="1"/>
          </p:cNvSpPr>
          <p:nvPr/>
        </p:nvSpPr>
        <p:spPr bwMode="auto">
          <a:xfrm>
            <a:off x="6000750" y="2867025"/>
            <a:ext cx="2532063" cy="68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i="1" dirty="0">
                <a:solidFill>
                  <a:schemeClr val="dk1"/>
                </a:solidFill>
                <a:latin typeface="+mn-lt"/>
                <a:ea typeface="+mn-ea"/>
              </a:rPr>
              <a:t>pelo aluno.</a:t>
            </a:r>
          </a:p>
        </p:txBody>
      </p:sp>
      <p:cxnSp>
        <p:nvCxnSpPr>
          <p:cNvPr id="4" name="Conexão recta unidireccional 3"/>
          <p:cNvCxnSpPr>
            <a:cxnSpLocks noChangeShapeType="1"/>
          </p:cNvCxnSpPr>
          <p:nvPr/>
        </p:nvCxnSpPr>
        <p:spPr bwMode="auto">
          <a:xfrm rot="10800000" flipV="1">
            <a:off x="2268538" y="3714750"/>
            <a:ext cx="4160837" cy="13477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exão recta unidireccional 16"/>
          <p:cNvCxnSpPr>
            <a:cxnSpLocks noChangeShapeType="1"/>
          </p:cNvCxnSpPr>
          <p:nvPr/>
        </p:nvCxnSpPr>
        <p:spPr bwMode="auto">
          <a:xfrm>
            <a:off x="1857375" y="3714750"/>
            <a:ext cx="4289425" cy="1384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exão recta unidireccional 19"/>
          <p:cNvCxnSpPr>
            <a:cxnSpLocks noChangeShapeType="1"/>
          </p:cNvCxnSpPr>
          <p:nvPr/>
        </p:nvCxnSpPr>
        <p:spPr bwMode="auto">
          <a:xfrm>
            <a:off x="4067175" y="3716338"/>
            <a:ext cx="0" cy="13827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ângulo arredondado 21"/>
          <p:cNvSpPr>
            <a:spLocks noChangeArrowheads="1"/>
          </p:cNvSpPr>
          <p:nvPr/>
        </p:nvSpPr>
        <p:spPr bwMode="auto">
          <a:xfrm>
            <a:off x="5867400" y="5229225"/>
            <a:ext cx="2490788" cy="68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PT" altLang="pt-PT" b="1" i="1">
                <a:solidFill>
                  <a:srgbClr val="FFFFFF"/>
                </a:solidFill>
              </a:rPr>
              <a:t>aquele exercício.</a:t>
            </a:r>
          </a:p>
        </p:txBody>
      </p:sp>
      <p:sp>
        <p:nvSpPr>
          <p:cNvPr id="23" name="Rectângulo arredondado 22"/>
          <p:cNvSpPr>
            <a:spLocks noChangeArrowheads="1"/>
          </p:cNvSpPr>
          <p:nvPr/>
        </p:nvSpPr>
        <p:spPr bwMode="auto">
          <a:xfrm>
            <a:off x="3729038" y="5229225"/>
            <a:ext cx="1871662" cy="68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i="1" dirty="0">
                <a:solidFill>
                  <a:schemeClr val="lt1"/>
                </a:solidFill>
                <a:latin typeface="+mn-lt"/>
                <a:ea typeface="+mn-ea"/>
              </a:rPr>
              <a:t>resolveu</a:t>
            </a:r>
          </a:p>
        </p:txBody>
      </p:sp>
      <p:sp>
        <p:nvSpPr>
          <p:cNvPr id="24" name="Rectângulo arredondado 23"/>
          <p:cNvSpPr>
            <a:spLocks noChangeArrowheads="1"/>
          </p:cNvSpPr>
          <p:nvPr/>
        </p:nvSpPr>
        <p:spPr bwMode="auto">
          <a:xfrm>
            <a:off x="250825" y="5229225"/>
            <a:ext cx="3241675" cy="68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i="1" dirty="0">
                <a:solidFill>
                  <a:schemeClr val="lt1"/>
                </a:solidFill>
                <a:latin typeface="+mn-lt"/>
                <a:ea typeface="+mn-ea"/>
              </a:rPr>
              <a:t>O aluno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stock photo : professor (series M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84650"/>
            <a:ext cx="22336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Posição de Conteúdo 2"/>
          <p:cNvSpPr txBox="1">
            <a:spLocks/>
          </p:cNvSpPr>
          <p:nvPr/>
        </p:nvSpPr>
        <p:spPr bwMode="auto">
          <a:xfrm>
            <a:off x="468313" y="549275"/>
            <a:ext cx="7604125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 2" pitchFamily="18" charset="2"/>
              <a:buNone/>
            </a:pPr>
            <a:r>
              <a:rPr lang="pt-PT" altLang="pt-PT" b="1">
                <a:solidFill>
                  <a:srgbClr val="00B050"/>
                </a:solidFill>
                <a:latin typeface="Arial" pitchFamily="34" charset="0"/>
              </a:rPr>
              <a:t>NOTAS:</a:t>
            </a:r>
          </a:p>
          <a:p>
            <a:pPr eaLnBrk="1" hangingPunct="1">
              <a:spcBef>
                <a:spcPct val="20000"/>
              </a:spcBef>
              <a:buFont typeface="Wingdings 2" pitchFamily="18" charset="2"/>
              <a:buNone/>
            </a:pPr>
            <a:endParaRPr lang="pt-PT" altLang="pt-PT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Wingdings 2" pitchFamily="18" charset="2"/>
              <a:buNone/>
            </a:pPr>
            <a:r>
              <a:rPr lang="pt-PT" altLang="pt-PT" b="1">
                <a:latin typeface="Arial" pitchFamily="34" charset="0"/>
              </a:rPr>
              <a:t>a) </a:t>
            </a:r>
            <a:r>
              <a:rPr lang="pt-PT" altLang="pt-PT">
                <a:latin typeface="Arial" pitchFamily="34" charset="0"/>
              </a:rPr>
              <a:t>Esta transformação só pode ser feita com verbos </a:t>
            </a:r>
            <a:r>
              <a:rPr lang="pt-PT" altLang="pt-PT" b="1">
                <a:latin typeface="Arial" pitchFamily="34" charset="0"/>
              </a:rPr>
              <a:t>transitivos diretos</a:t>
            </a:r>
            <a:r>
              <a:rPr lang="pt-PT" altLang="pt-PT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 typeface="Wingdings 2" pitchFamily="18" charset="2"/>
              <a:buNone/>
            </a:pPr>
            <a:endParaRPr lang="pt-PT" altLang="pt-PT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PT" altLang="pt-PT" b="1">
                <a:latin typeface="Arial" pitchFamily="34" charset="0"/>
              </a:rPr>
              <a:t> b)  </a:t>
            </a:r>
            <a:r>
              <a:rPr lang="pt-PT" altLang="pt-PT">
                <a:latin typeface="Arial" pitchFamily="34" charset="0"/>
              </a:rPr>
              <a:t>Na voz passiva, o complexo verbal é composto pelo </a:t>
            </a:r>
            <a:r>
              <a:rPr lang="pt-PT" altLang="pt-PT" b="1">
                <a:latin typeface="Arial" pitchFamily="34" charset="0"/>
              </a:rPr>
              <a:t>verbo</a:t>
            </a:r>
            <a:r>
              <a:rPr lang="pt-PT" altLang="pt-PT">
                <a:latin typeface="Arial" pitchFamily="34" charset="0"/>
              </a:rPr>
              <a:t> </a:t>
            </a:r>
            <a:r>
              <a:rPr lang="pt-PT" altLang="pt-PT" b="1" i="1">
                <a:latin typeface="Arial" pitchFamily="34" charset="0"/>
              </a:rPr>
              <a:t>ser + </a:t>
            </a:r>
            <a:r>
              <a:rPr lang="pt-PT" altLang="pt-PT" b="1">
                <a:latin typeface="Arial" pitchFamily="34" charset="0"/>
              </a:rPr>
              <a:t>particípio passado</a:t>
            </a:r>
            <a:r>
              <a:rPr lang="pt-PT" altLang="pt-PT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endParaRPr lang="pt-PT" altLang="pt-PT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Font typeface="Wingdings 2" pitchFamily="18" charset="2"/>
              <a:buNone/>
            </a:pPr>
            <a:r>
              <a:rPr lang="pt-PT" altLang="pt-PT">
                <a:latin typeface="Arial" pitchFamily="34" charset="0"/>
              </a:rPr>
              <a:t>   </a:t>
            </a:r>
            <a:r>
              <a:rPr lang="pt-PT" altLang="pt-PT" b="1">
                <a:latin typeface="Arial" pitchFamily="34" charset="0"/>
              </a:rPr>
              <a:t>c) </a:t>
            </a:r>
            <a:r>
              <a:rPr lang="pt-PT" altLang="pt-PT">
                <a:latin typeface="Arial" pitchFamily="34" charset="0"/>
              </a:rPr>
              <a:t>O </a:t>
            </a:r>
            <a:r>
              <a:rPr lang="pt-PT" altLang="pt-PT" b="1">
                <a:latin typeface="Arial" pitchFamily="34" charset="0"/>
              </a:rPr>
              <a:t>particípio passado </a:t>
            </a:r>
            <a:r>
              <a:rPr lang="pt-PT" altLang="pt-PT">
                <a:latin typeface="Arial" pitchFamily="34" charset="0"/>
              </a:rPr>
              <a:t>concorda em género e número com o sujeito.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468313" y="549275"/>
            <a:ext cx="822960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b="1" dirty="0"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b="1" dirty="0"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395288" y="1412875"/>
            <a:ext cx="8143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PT" altLang="pt-PT" sz="2200">
                <a:latin typeface="Arial" pitchFamily="34" charset="0"/>
              </a:rPr>
              <a:t>Regra geral, os verbos têm apenas uma forma para o particípio passado. </a:t>
            </a:r>
          </a:p>
          <a:p>
            <a:pPr algn="just" eaLnBrk="1" hangingPunct="1">
              <a:lnSpc>
                <a:spcPct val="150000"/>
              </a:lnSpc>
            </a:pPr>
            <a:endParaRPr lang="pt-PT" altLang="pt-PT" sz="2200">
              <a:latin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PT" altLang="pt-PT" sz="2200">
                <a:latin typeface="Arial" pitchFamily="34" charset="0"/>
              </a:rPr>
              <a:t>Alguns verbos, porém, possuem duas ou mais formas de particípio passado equivalentes: uma forte, terminada em -</a:t>
            </a:r>
            <a:r>
              <a:rPr lang="pt-PT" altLang="pt-PT" sz="2200" i="1">
                <a:latin typeface="Arial" pitchFamily="34" charset="0"/>
              </a:rPr>
              <a:t>ado</a:t>
            </a:r>
            <a:r>
              <a:rPr lang="pt-PT" altLang="pt-PT" sz="2200">
                <a:latin typeface="Arial" pitchFamily="34" charset="0"/>
              </a:rPr>
              <a:t> (para a 1.ª conjugação) ou -</a:t>
            </a:r>
            <a:r>
              <a:rPr lang="pt-PT" altLang="pt-PT" sz="2200" i="1">
                <a:latin typeface="Arial" pitchFamily="34" charset="0"/>
              </a:rPr>
              <a:t>ido</a:t>
            </a:r>
            <a:r>
              <a:rPr lang="pt-PT" altLang="pt-PT" sz="2200">
                <a:latin typeface="Arial" pitchFamily="34" charset="0"/>
              </a:rPr>
              <a:t> (para a 2.ª e 3.ª conjugações), e outra fraca, geralmente mais curta.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PT" altLang="pt-PT" sz="2200" b="1">
                <a:latin typeface="Arial" pitchFamily="34" charset="0"/>
              </a:rPr>
              <a:t>Ex.: </a:t>
            </a:r>
            <a:r>
              <a:rPr lang="pt-PT" altLang="pt-PT" sz="2200" i="1">
                <a:latin typeface="Arial" pitchFamily="34" charset="0"/>
              </a:rPr>
              <a:t>entregar – entregado/entregue   </a:t>
            </a:r>
          </a:p>
        </p:txBody>
      </p:sp>
      <p:sp>
        <p:nvSpPr>
          <p:cNvPr id="8" name="Rectângulo arredondado 4"/>
          <p:cNvSpPr/>
          <p:nvPr/>
        </p:nvSpPr>
        <p:spPr>
          <a:xfrm>
            <a:off x="611188" y="333375"/>
            <a:ext cx="4824412" cy="685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3200" b="1">
                <a:solidFill>
                  <a:srgbClr val="000000"/>
                </a:solidFill>
              </a:rPr>
              <a:t>   O particípio passado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468313" y="549275"/>
            <a:ext cx="822960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250825" y="836613"/>
            <a:ext cx="814387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PT" sz="2200">
                <a:latin typeface="Arial" pitchFamily="34" charset="0"/>
              </a:rPr>
              <a:t>A forma </a:t>
            </a:r>
            <a:r>
              <a:rPr lang="pt-PT" altLang="pt-PT" sz="2200" b="1">
                <a:latin typeface="Arial" pitchFamily="34" charset="0"/>
              </a:rPr>
              <a:t>forte</a:t>
            </a:r>
            <a:r>
              <a:rPr lang="pt-PT" altLang="pt-PT" sz="2200">
                <a:latin typeface="Arial" pitchFamily="34" charset="0"/>
              </a:rPr>
              <a:t> emprega-se na constituição dos tempos da </a:t>
            </a:r>
            <a:r>
              <a:rPr lang="pt-PT" altLang="pt-PT" sz="2200" b="1">
                <a:latin typeface="Arial" pitchFamily="34" charset="0"/>
              </a:rPr>
              <a:t>voz ativa</a:t>
            </a:r>
            <a:r>
              <a:rPr lang="pt-PT" altLang="pt-PT" sz="2200">
                <a:latin typeface="Arial" pitchFamily="34" charset="0"/>
              </a:rPr>
              <a:t>, isto é, quando é acompanhada dos auxiliares </a:t>
            </a:r>
            <a:r>
              <a:rPr lang="pt-PT" altLang="pt-PT" sz="2200" b="1" i="1">
                <a:solidFill>
                  <a:srgbClr val="00B050"/>
                </a:solidFill>
                <a:latin typeface="Arial" pitchFamily="34" charset="0"/>
              </a:rPr>
              <a:t>ter</a:t>
            </a:r>
            <a:r>
              <a:rPr lang="pt-PT" altLang="pt-PT" sz="2200">
                <a:latin typeface="Arial" pitchFamily="34" charset="0"/>
              </a:rPr>
              <a:t> ou </a:t>
            </a:r>
            <a:r>
              <a:rPr lang="pt-PT" altLang="pt-PT" sz="2200" b="1" i="1">
                <a:solidFill>
                  <a:srgbClr val="00B050"/>
                </a:solidFill>
                <a:latin typeface="Arial" pitchFamily="34" charset="0"/>
              </a:rPr>
              <a:t>haver</a:t>
            </a:r>
            <a:r>
              <a:rPr lang="pt-PT" altLang="pt-PT" sz="2200">
                <a:latin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pt-PT" altLang="pt-PT" sz="1000">
              <a:latin typeface="Arial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PT" altLang="pt-PT" sz="2200" b="1">
                <a:latin typeface="Arial" pitchFamily="34" charset="0"/>
              </a:rPr>
              <a:t>       Ex.:</a:t>
            </a:r>
            <a:r>
              <a:rPr lang="pt-PT" altLang="pt-PT" sz="2200" b="1" i="1">
                <a:latin typeface="Arial" pitchFamily="34" charset="0"/>
              </a:rPr>
              <a:t> </a:t>
            </a:r>
            <a:r>
              <a:rPr lang="pt-PT" altLang="pt-PT" sz="2200" i="1">
                <a:latin typeface="Arial" pitchFamily="34" charset="0"/>
              </a:rPr>
              <a:t>O nadador salvador já </a:t>
            </a:r>
            <a:r>
              <a:rPr lang="pt-PT" altLang="pt-PT" sz="2200" b="1" i="1">
                <a:latin typeface="Arial" pitchFamily="34" charset="0"/>
              </a:rPr>
              <a:t>tinha salvado</a:t>
            </a:r>
            <a:r>
              <a:rPr lang="pt-PT" altLang="pt-PT" sz="2200" i="1">
                <a:latin typeface="Arial" pitchFamily="34" charset="0"/>
              </a:rPr>
              <a:t> a criança.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323850" y="3213100"/>
            <a:ext cx="76327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PT" altLang="pt-PT" sz="2200">
                <a:latin typeface="Arial" pitchFamily="34" charset="0"/>
              </a:rPr>
              <a:t>A  forma </a:t>
            </a:r>
            <a:r>
              <a:rPr lang="pt-PT" altLang="pt-PT" sz="2200" b="1">
                <a:latin typeface="Arial" pitchFamily="34" charset="0"/>
              </a:rPr>
              <a:t>fraca</a:t>
            </a:r>
            <a:r>
              <a:rPr lang="pt-PT" altLang="pt-PT" sz="2200">
                <a:latin typeface="Arial" pitchFamily="34" charset="0"/>
              </a:rPr>
              <a:t> usa-se, de preferência, na formação dos tempos da </a:t>
            </a:r>
            <a:r>
              <a:rPr lang="pt-PT" altLang="pt-PT" sz="2200" b="1">
                <a:latin typeface="Arial" pitchFamily="34" charset="0"/>
              </a:rPr>
              <a:t>voz passiva</a:t>
            </a:r>
            <a:r>
              <a:rPr lang="pt-PT" altLang="pt-PT" sz="2200">
                <a:latin typeface="Arial" pitchFamily="34" charset="0"/>
              </a:rPr>
              <a:t>, ou seja, quando é acompanhada dos auxiliares </a:t>
            </a:r>
            <a:r>
              <a:rPr lang="pt-PT" altLang="pt-PT" sz="2200" b="1" i="1">
                <a:solidFill>
                  <a:srgbClr val="00B050"/>
                </a:solidFill>
                <a:latin typeface="Arial" pitchFamily="34" charset="0"/>
              </a:rPr>
              <a:t>ser</a:t>
            </a:r>
            <a:r>
              <a:rPr lang="pt-PT" altLang="pt-PT" sz="2200">
                <a:latin typeface="Arial" pitchFamily="34" charset="0"/>
              </a:rPr>
              <a:t> ou </a:t>
            </a:r>
            <a:r>
              <a:rPr lang="pt-PT" altLang="pt-PT" sz="2200" b="1" i="1">
                <a:solidFill>
                  <a:srgbClr val="00B050"/>
                </a:solidFill>
                <a:latin typeface="Arial" pitchFamily="34" charset="0"/>
              </a:rPr>
              <a:t>estar</a:t>
            </a:r>
            <a:r>
              <a:rPr lang="pt-PT" altLang="pt-PT" sz="2200">
                <a:latin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pt-PT" altLang="pt-PT" sz="1000">
              <a:latin typeface="Arial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PT" altLang="pt-PT" sz="2200" b="1">
                <a:latin typeface="Arial" pitchFamily="34" charset="0"/>
              </a:rPr>
              <a:t>       Ex.: </a:t>
            </a:r>
            <a:r>
              <a:rPr lang="pt-PT" altLang="pt-PT" sz="2200" i="1">
                <a:latin typeface="Arial" pitchFamily="34" charset="0"/>
              </a:rPr>
              <a:t>A criança </a:t>
            </a:r>
            <a:r>
              <a:rPr lang="pt-PT" altLang="pt-PT" sz="2200" b="1" i="1">
                <a:latin typeface="Arial" pitchFamily="34" charset="0"/>
              </a:rPr>
              <a:t>foi salva</a:t>
            </a:r>
            <a:r>
              <a:rPr lang="pt-PT" altLang="pt-PT" sz="2200" i="1">
                <a:latin typeface="Arial" pitchFamily="34" charset="0"/>
              </a:rPr>
              <a:t> pelo nadador salvador.</a:t>
            </a:r>
          </a:p>
        </p:txBody>
      </p:sp>
      <p:pic>
        <p:nvPicPr>
          <p:cNvPr id="46085" name="Picture 4" descr="stock photo : professor (series M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84650"/>
            <a:ext cx="22336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468313" y="549275"/>
            <a:ext cx="822960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85813" y="785813"/>
          <a:ext cx="7500937" cy="5219700"/>
        </p:xfrm>
        <a:graphic>
          <a:graphicData uri="http://schemas.openxmlformats.org/drawingml/2006/table">
            <a:tbl>
              <a:tblPr/>
              <a:tblGrid>
                <a:gridCol w="2500312"/>
                <a:gridCol w="2500313"/>
                <a:gridCol w="2500312"/>
              </a:tblGrid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Verbo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Forma regular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(verbos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haver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pt-PT" alt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Forma irregular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(verbos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estar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pt-PT" alt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absorver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absorvido 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absorto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aceitar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aceitado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aceite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acender 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acendido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aceso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afligir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afligido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aflito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assentar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assentado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assente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benzer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benzido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bento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cativar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cativado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cativo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cegar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cegado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cego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completar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completado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completo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convencer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convencido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convicto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corrigir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corrigido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correto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468313" y="549275"/>
            <a:ext cx="822960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42938" y="714375"/>
          <a:ext cx="7500937" cy="5629275"/>
        </p:xfrm>
        <a:graphic>
          <a:graphicData uri="http://schemas.openxmlformats.org/drawingml/2006/table">
            <a:tbl>
              <a:tblPr/>
              <a:tblGrid>
                <a:gridCol w="2500312"/>
                <a:gridCol w="2500313"/>
                <a:gridCol w="2500312"/>
              </a:tblGrid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Verbo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Forma regular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(verbos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haver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pt-PT" alt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Forma irregular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(verbos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estar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pt-PT" alt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descalçar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descalçado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descalço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dirigir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dirigido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direto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dissolver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dissolvido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dissoluto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distinguir 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distinguido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distinto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eleger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  elegido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eleito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emergir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emergido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emerso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entregar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entregado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entregue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envolver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envolvido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envolto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enxugar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enxugado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enxuto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escurecer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escurecido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escuro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expressar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expressado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expresso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exprimir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exprimido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expresso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468313" y="549275"/>
            <a:ext cx="822960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42938" y="714375"/>
          <a:ext cx="7500937" cy="5629275"/>
        </p:xfrm>
        <a:graphic>
          <a:graphicData uri="http://schemas.openxmlformats.org/drawingml/2006/table">
            <a:tbl>
              <a:tblPr/>
              <a:tblGrid>
                <a:gridCol w="2500312"/>
                <a:gridCol w="2500313"/>
                <a:gridCol w="2500312"/>
              </a:tblGrid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Verbo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Forma regular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(verbos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haver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pt-PT" alt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Forma</a:t>
                      </a:r>
                      <a:r>
                        <a:rPr kumimoji="0" lang="pt-PT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irregular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(verbos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estar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pt-PT" alt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expulsar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expulsado 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expulso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extinguir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extinguido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extinto 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frigir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frigido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frito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ganhar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ganhado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ganho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gastar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gastado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gasto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imergir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imergido             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imerso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imprimir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imprimido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impresso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incorrer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incorrido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incurso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inquietar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inquietado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inquieto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inserir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inserido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inserto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isentar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isentado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isento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juntar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juntado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junto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stock photo : professor (series M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33363"/>
            <a:ext cx="22336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300"/>
              <a:t>Porto Editora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979613" y="836613"/>
            <a:ext cx="625633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pt-PT" altLang="pt-PT" sz="3200" b="1">
              <a:solidFill>
                <a:srgbClr val="002060"/>
              </a:solidFill>
            </a:endParaRPr>
          </a:p>
          <a:p>
            <a:pPr algn="ctr" eaLnBrk="1" hangingPunct="1"/>
            <a:endParaRPr lang="pt-PT" altLang="pt-PT" sz="3200" b="1">
              <a:solidFill>
                <a:srgbClr val="002060"/>
              </a:solidFill>
            </a:endParaRPr>
          </a:p>
          <a:p>
            <a:pPr algn="ctr" eaLnBrk="1" hangingPunct="1"/>
            <a:r>
              <a:rPr lang="pt-PT" altLang="pt-PT" sz="3200" b="1">
                <a:solidFill>
                  <a:srgbClr val="632523"/>
                </a:solidFill>
              </a:rPr>
              <a:t>A ação expressa pelo verbo pode ser apresentada de duas formas:</a:t>
            </a:r>
          </a:p>
          <a:p>
            <a:pPr eaLnBrk="1" hangingPunct="1"/>
            <a:endParaRPr lang="pt-PT" altLang="pt-PT" sz="3200" b="1">
              <a:solidFill>
                <a:srgbClr val="002060"/>
              </a:solidFill>
            </a:endParaRPr>
          </a:p>
          <a:p>
            <a:pPr eaLnBrk="1" hangingPunct="1"/>
            <a:endParaRPr lang="pt-PT" altLang="pt-PT" sz="3200" b="1">
              <a:solidFill>
                <a:srgbClr val="002060"/>
              </a:solidFill>
            </a:endParaRPr>
          </a:p>
        </p:txBody>
      </p:sp>
      <p:sp>
        <p:nvSpPr>
          <p:cNvPr id="5" name="Rectângulo arredondado 4"/>
          <p:cNvSpPr/>
          <p:nvPr/>
        </p:nvSpPr>
        <p:spPr>
          <a:xfrm>
            <a:off x="1259632" y="4164123"/>
            <a:ext cx="2664296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/>
              <a:t>na voz </a:t>
            </a:r>
            <a:r>
              <a:rPr lang="pt-PT" sz="2800" b="1" dirty="0" err="1"/>
              <a:t>ativa</a:t>
            </a:r>
            <a:endParaRPr lang="pt-PT" sz="2800" b="1" dirty="0"/>
          </a:p>
        </p:txBody>
      </p:sp>
      <p:sp>
        <p:nvSpPr>
          <p:cNvPr id="16" name="Rectângulo arredondado 15"/>
          <p:cNvSpPr>
            <a:spLocks noChangeArrowheads="1"/>
          </p:cNvSpPr>
          <p:nvPr/>
        </p:nvSpPr>
        <p:spPr bwMode="auto">
          <a:xfrm>
            <a:off x="5500688" y="4143375"/>
            <a:ext cx="2663825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chemeClr val="lt1"/>
                </a:solidFill>
                <a:latin typeface="+mn-lt"/>
                <a:ea typeface="+mn-ea"/>
              </a:rPr>
              <a:t>na voz passiva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468313" y="549275"/>
            <a:ext cx="822960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42938" y="714375"/>
          <a:ext cx="7500937" cy="5629275"/>
        </p:xfrm>
        <a:graphic>
          <a:graphicData uri="http://schemas.openxmlformats.org/drawingml/2006/table">
            <a:tbl>
              <a:tblPr/>
              <a:tblGrid>
                <a:gridCol w="2500312"/>
                <a:gridCol w="2500313"/>
                <a:gridCol w="2500312"/>
              </a:tblGrid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Verbo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Forma regular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(verbos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haver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pt-PT" alt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Forma irregular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(verbos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estar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pt-PT" alt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libertar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libertado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liberto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limpar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limpado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limpo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manifestar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manifestado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manifesto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matar   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matado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morto 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morrer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morrido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morto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nascer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nascido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nato, nado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ocultar  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ocultado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oculto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omitir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omitido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omisso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pagar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pagado              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pago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prender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prendido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preso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romper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rompido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roto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salvar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salvado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salvo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stock photo : professor (series M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314825"/>
            <a:ext cx="21240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468313" y="549275"/>
            <a:ext cx="8229600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PT" sz="24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857250" y="1143000"/>
          <a:ext cx="7500938" cy="3171825"/>
        </p:xfrm>
        <a:graphic>
          <a:graphicData uri="http://schemas.openxmlformats.org/drawingml/2006/table">
            <a:tbl>
              <a:tblPr/>
              <a:tblGrid>
                <a:gridCol w="2500313"/>
                <a:gridCol w="2500312"/>
                <a:gridCol w="2500313"/>
              </a:tblGrid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pt-PT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Verbo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Forma regular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(verbos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ter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haver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pt-PT" alt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Forma</a:t>
                      </a:r>
                      <a:r>
                        <a:rPr kumimoji="0" lang="pt-PT" altLang="pt-P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pt-PT" altLang="pt-P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irregular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(verbos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ser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e </a:t>
                      </a:r>
                      <a:r>
                        <a:rPr kumimoji="0" lang="pt-PT" altLang="pt-P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estar</a:t>
                      </a:r>
                      <a:r>
                        <a:rPr kumimoji="0" lang="pt-PT" altLang="pt-P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)</a:t>
                      </a:r>
                      <a:endParaRPr kumimoji="0" lang="pt-PT" altLang="pt-P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secar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secado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seco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soltar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soltado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solto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submergir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submergido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submerso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suspender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suspendido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suspenso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tingir       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tingido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tinto    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vagar  </a:t>
                      </a:r>
                    </a:p>
                  </a:txBody>
                  <a:tcPr marL="7620" marR="7620" marT="7620" marB="762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vagado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    vago </a:t>
                      </a:r>
                    </a:p>
                  </a:txBody>
                  <a:tcPr marL="7620" marR="7620" marT="7620" marB="7620" anchor="ctr" horzOverflow="overflow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300"/>
              <a:t>Porto Editora</a:t>
            </a:r>
          </a:p>
        </p:txBody>
      </p:sp>
      <p:pic>
        <p:nvPicPr>
          <p:cNvPr id="19459" name="Picture 4" descr="stock photo : professor (series M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22336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arredondado 4"/>
          <p:cNvSpPr>
            <a:spLocks noChangeArrowheads="1"/>
          </p:cNvSpPr>
          <p:nvPr/>
        </p:nvSpPr>
        <p:spPr bwMode="auto">
          <a:xfrm>
            <a:off x="2051050" y="2205038"/>
            <a:ext cx="6670675" cy="3311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3600" b="1">
                <a:solidFill>
                  <a:srgbClr val="000000"/>
                </a:solidFill>
              </a:rPr>
              <a:t>Frase ativa</a:t>
            </a:r>
          </a:p>
          <a:p>
            <a:pPr algn="ctr" eaLnBrk="1" hangingPunct="1"/>
            <a:endParaRPr lang="pt-PT" altLang="pt-PT" sz="2800" b="1">
              <a:solidFill>
                <a:srgbClr val="000000"/>
              </a:solidFill>
            </a:endParaRPr>
          </a:p>
          <a:p>
            <a:pPr eaLnBrk="1" hangingPunct="1"/>
            <a:r>
              <a:rPr lang="pt-PT" altLang="pt-PT" sz="2800">
                <a:solidFill>
                  <a:srgbClr val="000000"/>
                </a:solidFill>
              </a:rPr>
              <a:t>O sujeito pratica a ação expressa pelo verbo. </a:t>
            </a:r>
          </a:p>
          <a:p>
            <a:pPr eaLnBrk="1" hangingPunct="1"/>
            <a:endParaRPr lang="pt-PT" altLang="pt-PT" sz="2800">
              <a:solidFill>
                <a:srgbClr val="000000"/>
              </a:solidFill>
            </a:endParaRPr>
          </a:p>
          <a:p>
            <a:pPr algn="ctr" eaLnBrk="1" hangingPunct="1"/>
            <a:r>
              <a:rPr lang="pt-PT" altLang="pt-PT" sz="2800" b="1">
                <a:solidFill>
                  <a:srgbClr val="000000"/>
                </a:solidFill>
              </a:rPr>
              <a:t>Ex.: </a:t>
            </a:r>
            <a:r>
              <a:rPr lang="pt-PT" altLang="pt-PT" sz="2800" i="1">
                <a:solidFill>
                  <a:srgbClr val="000000"/>
                </a:solidFill>
              </a:rPr>
              <a:t>O aluno leu todos aqueles livros</a:t>
            </a:r>
            <a:r>
              <a:rPr lang="pt-PT" altLang="pt-PT" sz="2800">
                <a:solidFill>
                  <a:srgbClr val="000000"/>
                </a:solidFill>
              </a:rPr>
              <a:t>. </a:t>
            </a:r>
          </a:p>
          <a:p>
            <a:pPr algn="ctr" eaLnBrk="1" hangingPunct="1"/>
            <a:endParaRPr lang="pt-PT" altLang="pt-PT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300"/>
              <a:t>Porto Editora</a:t>
            </a:r>
          </a:p>
        </p:txBody>
      </p:sp>
      <p:pic>
        <p:nvPicPr>
          <p:cNvPr id="21507" name="Picture 4" descr="stock photo : professor (series M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22336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ângulo arredondado 4"/>
          <p:cNvSpPr>
            <a:spLocks noChangeArrowheads="1"/>
          </p:cNvSpPr>
          <p:nvPr/>
        </p:nvSpPr>
        <p:spPr bwMode="auto">
          <a:xfrm>
            <a:off x="2051050" y="2205038"/>
            <a:ext cx="6842125" cy="3095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3600" b="1">
                <a:solidFill>
                  <a:srgbClr val="FFFFFF"/>
                </a:solidFill>
              </a:rPr>
              <a:t>Frase passiva</a:t>
            </a:r>
          </a:p>
          <a:p>
            <a:pPr eaLnBrk="1" hangingPunct="1"/>
            <a:endParaRPr lang="pt-PT" altLang="pt-PT" sz="3600" b="1">
              <a:solidFill>
                <a:srgbClr val="FFFFFF"/>
              </a:solidFill>
            </a:endParaRPr>
          </a:p>
          <a:p>
            <a:pPr eaLnBrk="1" hangingPunct="1"/>
            <a:r>
              <a:rPr lang="pt-PT" altLang="pt-PT">
                <a:solidFill>
                  <a:srgbClr val="FFFFFF"/>
                </a:solidFill>
              </a:rPr>
              <a:t>O sujeito recebe ou sofre a ação praticada pelo agente da passiva. </a:t>
            </a:r>
          </a:p>
          <a:p>
            <a:pPr eaLnBrk="1" hangingPunct="1"/>
            <a:endParaRPr lang="pt-PT" altLang="pt-PT">
              <a:solidFill>
                <a:srgbClr val="FFFFFF"/>
              </a:solidFill>
            </a:endParaRPr>
          </a:p>
          <a:p>
            <a:pPr eaLnBrk="1" hangingPunct="1"/>
            <a:r>
              <a:rPr lang="pt-PT" altLang="pt-PT" b="1">
                <a:solidFill>
                  <a:srgbClr val="FFFFFF"/>
                </a:solidFill>
              </a:rPr>
              <a:t>Ex.: </a:t>
            </a:r>
            <a:r>
              <a:rPr lang="pt-PT" altLang="pt-PT" i="1">
                <a:solidFill>
                  <a:srgbClr val="FFFFFF"/>
                </a:solidFill>
              </a:rPr>
              <a:t>Todos aqueles livros foram lidos pelo aluno. </a:t>
            </a:r>
          </a:p>
          <a:p>
            <a:pPr eaLnBrk="1" hangingPunct="1"/>
            <a:endParaRPr lang="pt-PT" altLang="pt-PT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stock photo : professor (series M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84650"/>
            <a:ext cx="22336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395288" y="692150"/>
            <a:ext cx="7777162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2800" b="1">
                <a:latin typeface="Arial" pitchFamily="34" charset="0"/>
              </a:rPr>
              <a:t>A. </a:t>
            </a:r>
            <a:r>
              <a:rPr lang="pt-PT" altLang="pt-PT">
                <a:latin typeface="Arial" pitchFamily="34" charset="0"/>
              </a:rPr>
              <a:t>Na transformação de uma frase </a:t>
            </a:r>
            <a:r>
              <a:rPr lang="pt-PT" altLang="pt-PT" b="1">
                <a:latin typeface="Arial" pitchFamily="34" charset="0"/>
              </a:rPr>
              <a:t>ativa </a:t>
            </a:r>
            <a:r>
              <a:rPr lang="pt-PT" altLang="pt-PT">
                <a:latin typeface="Arial" pitchFamily="34" charset="0"/>
              </a:rPr>
              <a:t>em</a:t>
            </a:r>
            <a:r>
              <a:rPr lang="pt-PT" altLang="pt-PT" b="1">
                <a:latin typeface="Arial" pitchFamily="34" charset="0"/>
              </a:rPr>
              <a:t> passiva:</a:t>
            </a:r>
          </a:p>
          <a:p>
            <a:pPr eaLnBrk="1" hangingPunct="1"/>
            <a:endParaRPr lang="pt-PT" altLang="pt-PT" b="1">
              <a:latin typeface="Arial" pitchFamily="34" charset="0"/>
            </a:endParaRPr>
          </a:p>
          <a:p>
            <a:pPr eaLnBrk="1" hangingPunct="1"/>
            <a:endParaRPr lang="pt-PT" altLang="pt-PT" b="1">
              <a:latin typeface="Arial" pitchFamily="34" charset="0"/>
            </a:endParaRPr>
          </a:p>
          <a:p>
            <a:pPr eaLnBrk="1" hangingPunct="1"/>
            <a:r>
              <a:rPr lang="pt-PT" altLang="pt-PT" b="1">
                <a:latin typeface="Arial" pitchFamily="34" charset="0"/>
              </a:rPr>
              <a:t>1. </a:t>
            </a:r>
            <a:r>
              <a:rPr lang="pt-PT" altLang="pt-PT">
                <a:latin typeface="Arial" pitchFamily="34" charset="0"/>
              </a:rPr>
              <a:t>O </a:t>
            </a:r>
            <a:r>
              <a:rPr lang="pt-PT" altLang="pt-PT" b="1">
                <a:solidFill>
                  <a:srgbClr val="00B050"/>
                </a:solidFill>
                <a:latin typeface="Arial" pitchFamily="34" charset="0"/>
              </a:rPr>
              <a:t>complemento direto </a:t>
            </a:r>
            <a:r>
              <a:rPr lang="pt-PT" altLang="pt-PT">
                <a:latin typeface="Arial" pitchFamily="34" charset="0"/>
              </a:rPr>
              <a:t>da frase na voz ativa passa a </a:t>
            </a:r>
            <a:r>
              <a:rPr lang="pt-PT" altLang="pt-PT" b="1">
                <a:solidFill>
                  <a:srgbClr val="FF0000"/>
                </a:solidFill>
                <a:latin typeface="Arial" pitchFamily="34" charset="0"/>
              </a:rPr>
              <a:t>sujeito</a:t>
            </a:r>
            <a:r>
              <a:rPr lang="pt-PT" altLang="pt-PT">
                <a:latin typeface="Arial" pitchFamily="34" charset="0"/>
              </a:rPr>
              <a:t> na voz passiva.</a:t>
            </a:r>
          </a:p>
          <a:p>
            <a:pPr algn="just" eaLnBrk="1" hangingPunct="1"/>
            <a:r>
              <a:rPr lang="pt-PT" altLang="pt-PT" i="1">
                <a:latin typeface="Arial" pitchFamily="34" charset="0"/>
              </a:rPr>
              <a:t>    </a:t>
            </a:r>
          </a:p>
          <a:p>
            <a:pPr algn="just" eaLnBrk="1" hangingPunct="1"/>
            <a:r>
              <a:rPr lang="pt-PT" altLang="pt-PT" i="1">
                <a:latin typeface="Arial" pitchFamily="34" charset="0"/>
              </a:rPr>
              <a:t>    O aluno leu </a:t>
            </a:r>
            <a:r>
              <a:rPr lang="pt-PT" altLang="pt-PT" b="1" i="1">
                <a:solidFill>
                  <a:srgbClr val="00B050"/>
                </a:solidFill>
                <a:latin typeface="Arial" pitchFamily="34" charset="0"/>
              </a:rPr>
              <a:t>todos aqueles livros</a:t>
            </a:r>
            <a:r>
              <a:rPr lang="pt-PT" altLang="pt-PT" b="1" i="1">
                <a:latin typeface="Arial" pitchFamily="34" charset="0"/>
              </a:rPr>
              <a:t>. </a:t>
            </a: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r>
              <a:rPr lang="pt-PT" altLang="pt-PT" b="1" i="1">
                <a:solidFill>
                  <a:srgbClr val="FF0000"/>
                </a:solidFill>
                <a:latin typeface="Arial" pitchFamily="34" charset="0"/>
              </a:rPr>
              <a:t>    Todos aqueles livros </a:t>
            </a:r>
            <a:r>
              <a:rPr lang="pt-PT" altLang="pt-PT" i="1">
                <a:latin typeface="Arial" pitchFamily="34" charset="0"/>
              </a:rPr>
              <a:t>foram lidos pelo aluno</a:t>
            </a:r>
            <a:r>
              <a:rPr lang="pt-PT" altLang="pt-PT">
                <a:latin typeface="Arial" pitchFamily="34" charset="0"/>
              </a:rPr>
              <a:t>.</a:t>
            </a:r>
            <a:endParaRPr lang="pt-PT" altLang="pt-PT" sz="1800" b="1">
              <a:solidFill>
                <a:srgbClr val="E46C0A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>
              <a:solidFill>
                <a:srgbClr val="E46C0A"/>
              </a:solidFill>
              <a:latin typeface="Arial" pitchFamily="34" charset="0"/>
            </a:endParaRPr>
          </a:p>
        </p:txBody>
      </p:sp>
      <p:cxnSp>
        <p:nvCxnSpPr>
          <p:cNvPr id="10" name="Conexão recta unidireccional 9"/>
          <p:cNvCxnSpPr>
            <a:cxnSpLocks noChangeShapeType="1"/>
          </p:cNvCxnSpPr>
          <p:nvPr/>
        </p:nvCxnSpPr>
        <p:spPr bwMode="auto">
          <a:xfrm rot="10800000" flipV="1">
            <a:off x="2643188" y="3500438"/>
            <a:ext cx="1223962" cy="1152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stock photo : professor (series M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84650"/>
            <a:ext cx="22336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642938" y="714375"/>
            <a:ext cx="75612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b="1">
                <a:latin typeface="Arial" pitchFamily="34" charset="0"/>
              </a:rPr>
              <a:t>A. </a:t>
            </a:r>
            <a:r>
              <a:rPr lang="pt-PT" altLang="pt-PT">
                <a:latin typeface="Arial" pitchFamily="34" charset="0"/>
              </a:rPr>
              <a:t>Na transformação de uma frase </a:t>
            </a:r>
            <a:r>
              <a:rPr lang="pt-PT" altLang="pt-PT" b="1">
                <a:latin typeface="Arial" pitchFamily="34" charset="0"/>
              </a:rPr>
              <a:t>ativa </a:t>
            </a:r>
            <a:r>
              <a:rPr lang="pt-PT" altLang="pt-PT">
                <a:latin typeface="Arial" pitchFamily="34" charset="0"/>
              </a:rPr>
              <a:t>em</a:t>
            </a:r>
            <a:r>
              <a:rPr lang="pt-PT" altLang="pt-PT" b="1">
                <a:latin typeface="Arial" pitchFamily="34" charset="0"/>
              </a:rPr>
              <a:t> passiva:</a:t>
            </a:r>
          </a:p>
          <a:p>
            <a:pPr eaLnBrk="1" hangingPunct="1"/>
            <a:endParaRPr lang="pt-PT" altLang="pt-PT" b="1">
              <a:latin typeface="Arial" pitchFamily="34" charset="0"/>
            </a:endParaRPr>
          </a:p>
          <a:p>
            <a:pPr eaLnBrk="1" hangingPunct="1"/>
            <a:endParaRPr lang="pt-PT" altLang="pt-PT" b="1">
              <a:latin typeface="Arial" pitchFamily="34" charset="0"/>
            </a:endParaRPr>
          </a:p>
          <a:p>
            <a:pPr eaLnBrk="1" hangingPunct="1"/>
            <a:r>
              <a:rPr lang="pt-PT" altLang="pt-PT" b="1">
                <a:latin typeface="Arial" pitchFamily="34" charset="0"/>
              </a:rPr>
              <a:t>2. </a:t>
            </a:r>
            <a:r>
              <a:rPr lang="pt-PT" altLang="pt-PT">
                <a:latin typeface="Arial" pitchFamily="34" charset="0"/>
              </a:rPr>
              <a:t>O </a:t>
            </a:r>
            <a:r>
              <a:rPr lang="pt-PT" altLang="pt-PT" b="1">
                <a:solidFill>
                  <a:srgbClr val="FF0000"/>
                </a:solidFill>
                <a:latin typeface="Arial" pitchFamily="34" charset="0"/>
              </a:rPr>
              <a:t>sujeito</a:t>
            </a:r>
            <a:r>
              <a:rPr lang="pt-PT" altLang="pt-PT">
                <a:latin typeface="Arial" pitchFamily="34" charset="0"/>
              </a:rPr>
              <a:t> da frase na voz ativa passa a </a:t>
            </a:r>
            <a:r>
              <a:rPr lang="pt-PT" altLang="pt-PT" b="1">
                <a:solidFill>
                  <a:srgbClr val="E46C0A"/>
                </a:solidFill>
                <a:latin typeface="Arial" pitchFamily="34" charset="0"/>
              </a:rPr>
              <a:t>complemento agente da passiva</a:t>
            </a:r>
            <a:r>
              <a:rPr lang="pt-PT" altLang="pt-PT">
                <a:latin typeface="Arial" pitchFamily="34" charset="0"/>
              </a:rPr>
              <a:t>.</a:t>
            </a:r>
          </a:p>
          <a:p>
            <a:pPr eaLnBrk="1" hangingPunct="1"/>
            <a:endParaRPr lang="pt-PT" altLang="pt-PT" b="1" i="1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/>
            <a:r>
              <a:rPr lang="pt-PT" altLang="pt-PT" b="1" i="1">
                <a:solidFill>
                  <a:srgbClr val="FF0000"/>
                </a:solidFill>
                <a:latin typeface="Arial" pitchFamily="34" charset="0"/>
              </a:rPr>
              <a:t>   O aluno </a:t>
            </a:r>
            <a:r>
              <a:rPr lang="pt-PT" altLang="pt-PT" i="1">
                <a:latin typeface="Arial" pitchFamily="34" charset="0"/>
              </a:rPr>
              <a:t>leu todos aqueles livros</a:t>
            </a:r>
            <a:r>
              <a:rPr lang="pt-PT" altLang="pt-PT" b="1" i="1">
                <a:latin typeface="Arial" pitchFamily="34" charset="0"/>
              </a:rPr>
              <a:t>. </a:t>
            </a: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b="1" i="1">
              <a:latin typeface="Arial" pitchFamily="34" charset="0"/>
            </a:endParaRPr>
          </a:p>
          <a:p>
            <a:pPr eaLnBrk="1" hangingPunct="1"/>
            <a:r>
              <a:rPr lang="pt-PT" altLang="pt-PT" i="1">
                <a:latin typeface="Arial" pitchFamily="34" charset="0"/>
              </a:rPr>
              <a:t>  Todos aqueles livros foram lidos </a:t>
            </a:r>
            <a:r>
              <a:rPr lang="pt-PT" altLang="pt-PT" b="1" i="1">
                <a:solidFill>
                  <a:srgbClr val="E46C0A"/>
                </a:solidFill>
                <a:latin typeface="Arial" pitchFamily="34" charset="0"/>
              </a:rPr>
              <a:t>pelo aluno</a:t>
            </a:r>
            <a:r>
              <a:rPr lang="pt-PT" altLang="pt-PT" b="1" i="1">
                <a:latin typeface="Arial" pitchFamily="34" charset="0"/>
              </a:rPr>
              <a:t>.</a:t>
            </a: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E46C0A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>
              <a:solidFill>
                <a:srgbClr val="E46C0A"/>
              </a:solidFill>
              <a:latin typeface="Arial" pitchFamily="34" charset="0"/>
            </a:endParaRPr>
          </a:p>
        </p:txBody>
      </p:sp>
      <p:cxnSp>
        <p:nvCxnSpPr>
          <p:cNvPr id="10" name="Conexão recta unidireccional 9"/>
          <p:cNvCxnSpPr>
            <a:cxnSpLocks noChangeShapeType="1"/>
          </p:cNvCxnSpPr>
          <p:nvPr/>
        </p:nvCxnSpPr>
        <p:spPr bwMode="auto">
          <a:xfrm>
            <a:off x="1692275" y="3357563"/>
            <a:ext cx="3910013" cy="1368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stock photo : professor (series M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84650"/>
            <a:ext cx="22336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642938" y="714375"/>
            <a:ext cx="756126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b="1">
                <a:latin typeface="Arial" pitchFamily="34" charset="0"/>
              </a:rPr>
              <a:t>A. </a:t>
            </a:r>
            <a:r>
              <a:rPr lang="pt-PT" altLang="pt-PT">
                <a:latin typeface="Arial" pitchFamily="34" charset="0"/>
              </a:rPr>
              <a:t>Na transformação de uma frase </a:t>
            </a:r>
            <a:r>
              <a:rPr lang="pt-PT" altLang="pt-PT" b="1">
                <a:latin typeface="Arial" pitchFamily="34" charset="0"/>
              </a:rPr>
              <a:t>ativa </a:t>
            </a:r>
            <a:r>
              <a:rPr lang="pt-PT" altLang="pt-PT">
                <a:latin typeface="Arial" pitchFamily="34" charset="0"/>
              </a:rPr>
              <a:t>em</a:t>
            </a:r>
            <a:r>
              <a:rPr lang="pt-PT" altLang="pt-PT" b="1">
                <a:latin typeface="Arial" pitchFamily="34" charset="0"/>
              </a:rPr>
              <a:t> passiva:</a:t>
            </a:r>
          </a:p>
          <a:p>
            <a:pPr eaLnBrk="1" hangingPunct="1"/>
            <a:endParaRPr lang="pt-PT" altLang="pt-PT" b="1">
              <a:latin typeface="Arial" pitchFamily="34" charset="0"/>
            </a:endParaRPr>
          </a:p>
          <a:p>
            <a:pPr eaLnBrk="1" hangingPunct="1"/>
            <a:r>
              <a:rPr lang="pt-PT" altLang="pt-PT" b="1">
                <a:latin typeface="Arial" pitchFamily="34" charset="0"/>
              </a:rPr>
              <a:t>3. </a:t>
            </a:r>
            <a:r>
              <a:rPr lang="pt-PT" altLang="pt-PT">
                <a:latin typeface="Arial" pitchFamily="34" charset="0"/>
              </a:rPr>
              <a:t>O </a:t>
            </a:r>
            <a:r>
              <a:rPr lang="pt-PT" altLang="pt-PT" b="1">
                <a:solidFill>
                  <a:srgbClr val="558ED5"/>
                </a:solidFill>
                <a:latin typeface="Arial" pitchFamily="34" charset="0"/>
              </a:rPr>
              <a:t>complexo verbal </a:t>
            </a:r>
            <a:r>
              <a:rPr lang="pt-PT" altLang="pt-PT">
                <a:latin typeface="Arial" pitchFamily="34" charset="0"/>
              </a:rPr>
              <a:t>é composto pelo verbo auxiliar </a:t>
            </a:r>
            <a:r>
              <a:rPr lang="pt-PT" altLang="pt-PT" i="1">
                <a:latin typeface="Arial" pitchFamily="34" charset="0"/>
              </a:rPr>
              <a:t>ser </a:t>
            </a:r>
            <a:r>
              <a:rPr lang="pt-PT" altLang="pt-PT">
                <a:latin typeface="Arial" pitchFamily="34" charset="0"/>
              </a:rPr>
              <a:t>e pelo</a:t>
            </a:r>
            <a:r>
              <a:rPr lang="pt-PT" altLang="pt-PT" i="1">
                <a:latin typeface="Arial" pitchFamily="34" charset="0"/>
              </a:rPr>
              <a:t> </a:t>
            </a:r>
            <a:r>
              <a:rPr lang="pt-PT" altLang="pt-PT">
                <a:latin typeface="Arial" pitchFamily="34" charset="0"/>
              </a:rPr>
              <a:t>verbo principal no particípio passado, que concorda em género e número com o novo sujeito. </a:t>
            </a:r>
          </a:p>
          <a:p>
            <a:pPr eaLnBrk="1" hangingPunct="1"/>
            <a:endParaRPr lang="pt-PT" altLang="pt-PT">
              <a:latin typeface="Arial" pitchFamily="34" charset="0"/>
            </a:endParaRPr>
          </a:p>
          <a:p>
            <a:pPr eaLnBrk="1" hangingPunct="1"/>
            <a:r>
              <a:rPr lang="pt-PT" altLang="pt-PT" i="1">
                <a:latin typeface="Arial" pitchFamily="34" charset="0"/>
              </a:rPr>
              <a:t>    O aluno </a:t>
            </a:r>
            <a:r>
              <a:rPr lang="pt-PT" altLang="pt-PT" b="1" i="1">
                <a:solidFill>
                  <a:srgbClr val="558ED5"/>
                </a:solidFill>
                <a:latin typeface="Arial" pitchFamily="34" charset="0"/>
              </a:rPr>
              <a:t>leu</a:t>
            </a:r>
            <a:r>
              <a:rPr lang="pt-PT" altLang="pt-PT" b="1" i="1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pt-PT" altLang="pt-PT" i="1">
                <a:latin typeface="Arial" pitchFamily="34" charset="0"/>
              </a:rPr>
              <a:t>todos aqueles livros. </a:t>
            </a:r>
          </a:p>
          <a:p>
            <a:pPr eaLnBrk="1" hangingPunct="1"/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b="1" i="1">
              <a:latin typeface="Arial" pitchFamily="34" charset="0"/>
            </a:endParaRPr>
          </a:p>
          <a:p>
            <a:pPr eaLnBrk="1" hangingPunct="1"/>
            <a:r>
              <a:rPr lang="pt-PT" altLang="pt-PT">
                <a:latin typeface="Arial" pitchFamily="34" charset="0"/>
              </a:rPr>
              <a:t>    </a:t>
            </a:r>
            <a:r>
              <a:rPr lang="pt-PT" altLang="pt-PT" i="1">
                <a:latin typeface="Arial" pitchFamily="34" charset="0"/>
              </a:rPr>
              <a:t>Todos aqueles livros </a:t>
            </a:r>
            <a:r>
              <a:rPr lang="pt-PT" altLang="pt-PT" b="1" i="1">
                <a:solidFill>
                  <a:srgbClr val="558ED5"/>
                </a:solidFill>
                <a:latin typeface="Arial" pitchFamily="34" charset="0"/>
              </a:rPr>
              <a:t>foram lidos </a:t>
            </a:r>
            <a:r>
              <a:rPr lang="pt-PT" altLang="pt-PT" i="1">
                <a:latin typeface="Arial" pitchFamily="34" charset="0"/>
              </a:rPr>
              <a:t>pelo aluno.</a:t>
            </a: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E46C0A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>
              <a:solidFill>
                <a:srgbClr val="E46C0A"/>
              </a:solidFill>
              <a:latin typeface="Arial" pitchFamily="34" charset="0"/>
            </a:endParaRPr>
          </a:p>
        </p:txBody>
      </p:sp>
      <p:cxnSp>
        <p:nvCxnSpPr>
          <p:cNvPr id="10" name="Conexão recta unidireccional 9"/>
          <p:cNvCxnSpPr>
            <a:cxnSpLocks noChangeShapeType="1"/>
          </p:cNvCxnSpPr>
          <p:nvPr/>
        </p:nvCxnSpPr>
        <p:spPr bwMode="auto">
          <a:xfrm>
            <a:off x="2555875" y="3716338"/>
            <a:ext cx="1655763" cy="13684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300"/>
              <a:t>Porto Editora</a:t>
            </a:r>
          </a:p>
        </p:txBody>
      </p:sp>
      <p:pic>
        <p:nvPicPr>
          <p:cNvPr id="29699" name="Picture 4" descr="stock photo : professor (series M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22336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ângulo arredondado 8"/>
          <p:cNvSpPr/>
          <p:nvPr/>
        </p:nvSpPr>
        <p:spPr>
          <a:xfrm>
            <a:off x="2916238" y="993775"/>
            <a:ext cx="2132012" cy="6873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b="1">
                <a:solidFill>
                  <a:srgbClr val="000000"/>
                </a:solidFill>
              </a:rPr>
              <a:t>   Em síntese: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323850" y="2782888"/>
            <a:ext cx="7920038" cy="6873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b="1">
                <a:solidFill>
                  <a:srgbClr val="000000"/>
                </a:solidFill>
              </a:rPr>
              <a:t>     </a:t>
            </a:r>
            <a:r>
              <a:rPr lang="pt-PT" altLang="pt-PT">
                <a:solidFill>
                  <a:srgbClr val="000000"/>
                </a:solidFill>
              </a:rPr>
              <a:t>Na transformação de uma frase na voz ativa para a passiva:</a:t>
            </a:r>
            <a:endParaRPr lang="pt-PT" altLang="pt-PT" b="1">
              <a:solidFill>
                <a:srgbClr val="000000"/>
              </a:solidFill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785813" y="3643313"/>
            <a:ext cx="7386637" cy="6873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58775" indent="-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b="1" dirty="0"/>
              <a:t> 1. </a:t>
            </a:r>
            <a:r>
              <a:rPr lang="pt-PT" sz="2200" dirty="0"/>
              <a:t>o sujeito da frase na voz </a:t>
            </a:r>
            <a:r>
              <a:rPr lang="pt-PT" sz="2200" dirty="0" err="1"/>
              <a:t>ativa</a:t>
            </a:r>
            <a:r>
              <a:rPr lang="pt-PT" sz="2200" dirty="0"/>
              <a:t> passa a </a:t>
            </a:r>
            <a:r>
              <a:rPr lang="pt-PT" sz="2200" b="1" dirty="0"/>
              <a:t>complemento agente da passiva</a:t>
            </a:r>
            <a:r>
              <a:rPr lang="pt-PT" sz="2200" dirty="0"/>
              <a:t>;</a:t>
            </a:r>
            <a:endParaRPr lang="pt-PT" sz="2200" b="1" dirty="0"/>
          </a:p>
        </p:txBody>
      </p:sp>
      <p:sp>
        <p:nvSpPr>
          <p:cNvPr id="18" name="Rectângulo arredondado 17"/>
          <p:cNvSpPr/>
          <p:nvPr/>
        </p:nvSpPr>
        <p:spPr>
          <a:xfrm>
            <a:off x="827088" y="4292600"/>
            <a:ext cx="7921625" cy="68738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58775" indent="-3587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b="1" dirty="0"/>
              <a:t>2. </a:t>
            </a:r>
            <a:r>
              <a:rPr lang="pt-PT" sz="2200" dirty="0"/>
              <a:t>o complemento </a:t>
            </a:r>
            <a:r>
              <a:rPr lang="pt-PT" sz="2200" dirty="0" err="1"/>
              <a:t>direto</a:t>
            </a:r>
            <a:r>
              <a:rPr lang="pt-PT" sz="2200" dirty="0"/>
              <a:t> da voz </a:t>
            </a:r>
            <a:r>
              <a:rPr lang="pt-PT" sz="2200" dirty="0" err="1"/>
              <a:t>ativa</a:t>
            </a:r>
            <a:r>
              <a:rPr lang="pt-PT" sz="2200" dirty="0"/>
              <a:t> passa a </a:t>
            </a:r>
            <a:r>
              <a:rPr lang="pt-PT" sz="2200" b="1" dirty="0"/>
              <a:t>sujeito</a:t>
            </a:r>
            <a:r>
              <a:rPr lang="pt-PT" sz="2200" dirty="0"/>
              <a:t> da voz passiva;</a:t>
            </a:r>
            <a:endParaRPr lang="pt-PT" sz="2200" b="1" dirty="0"/>
          </a:p>
        </p:txBody>
      </p:sp>
      <p:sp>
        <p:nvSpPr>
          <p:cNvPr id="19" name="Rectângulo arredondado 18"/>
          <p:cNvSpPr/>
          <p:nvPr/>
        </p:nvSpPr>
        <p:spPr>
          <a:xfrm>
            <a:off x="827088" y="5084763"/>
            <a:ext cx="7921625" cy="6873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200" b="1" dirty="0"/>
              <a:t>3. </a:t>
            </a:r>
            <a:r>
              <a:rPr lang="pt-PT" sz="2200" dirty="0"/>
              <a:t>o verbo </a:t>
            </a:r>
            <a:r>
              <a:rPr lang="pt-PT" sz="2200" i="1" dirty="0"/>
              <a:t>ser </a:t>
            </a:r>
            <a:r>
              <a:rPr lang="pt-PT" sz="2200" dirty="0"/>
              <a:t>conserva, na frase passiva, o tempo e modo do verbo da voz ativa, concordando com o</a:t>
            </a:r>
            <a:r>
              <a:rPr lang="pt-PT" sz="2200" dirty="0">
                <a:solidFill>
                  <a:schemeClr val="tx1"/>
                </a:solidFill>
              </a:rPr>
              <a:t> novo</a:t>
            </a:r>
            <a:r>
              <a:rPr lang="pt-PT" sz="2200" dirty="0">
                <a:solidFill>
                  <a:schemeClr val="accent5"/>
                </a:solidFill>
              </a:rPr>
              <a:t> </a:t>
            </a:r>
            <a:r>
              <a:rPr lang="pt-PT" sz="2200" dirty="0"/>
              <a:t>sujeito.</a:t>
            </a:r>
            <a:endParaRPr lang="pt-PT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Marcador de Posição do Rodapé 3"/>
          <p:cNvSpPr txBox="1">
            <a:spLocks/>
          </p:cNvSpPr>
          <p:nvPr/>
        </p:nvSpPr>
        <p:spPr bwMode="auto">
          <a:xfrm>
            <a:off x="0" y="6524625"/>
            <a:ext cx="26273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1300"/>
              <a:t>Porto Editora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6" b="81667"/>
          <a:stretch>
            <a:fillRect/>
          </a:stretch>
        </p:blipFill>
        <p:spPr bwMode="auto">
          <a:xfrm>
            <a:off x="7019925" y="404813"/>
            <a:ext cx="1100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395288" y="692150"/>
            <a:ext cx="7561262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PT" altLang="pt-PT" sz="2800" b="1">
                <a:latin typeface="Arial" pitchFamily="34" charset="0"/>
              </a:rPr>
              <a:t>B. </a:t>
            </a:r>
            <a:r>
              <a:rPr lang="pt-PT" altLang="pt-PT">
                <a:latin typeface="Arial" pitchFamily="34" charset="0"/>
              </a:rPr>
              <a:t>Na transformação de uma frase </a:t>
            </a:r>
            <a:r>
              <a:rPr lang="pt-PT" altLang="pt-PT" b="1">
                <a:latin typeface="Arial" pitchFamily="34" charset="0"/>
              </a:rPr>
              <a:t>passiva </a:t>
            </a:r>
            <a:r>
              <a:rPr lang="pt-PT" altLang="pt-PT">
                <a:latin typeface="Arial" pitchFamily="34" charset="0"/>
              </a:rPr>
              <a:t>em</a:t>
            </a:r>
            <a:r>
              <a:rPr lang="pt-PT" altLang="pt-PT" b="1">
                <a:latin typeface="Arial" pitchFamily="34" charset="0"/>
              </a:rPr>
              <a:t> ativa:</a:t>
            </a:r>
          </a:p>
          <a:p>
            <a:pPr eaLnBrk="1" hangingPunct="1"/>
            <a:endParaRPr lang="pt-PT" altLang="pt-PT" b="1">
              <a:latin typeface="Arial" pitchFamily="34" charset="0"/>
            </a:endParaRPr>
          </a:p>
          <a:p>
            <a:pPr eaLnBrk="1" hangingPunct="1"/>
            <a:r>
              <a:rPr lang="pt-PT" altLang="pt-PT" b="1">
                <a:latin typeface="Arial" pitchFamily="34" charset="0"/>
              </a:rPr>
              <a:t>1. </a:t>
            </a:r>
            <a:r>
              <a:rPr lang="pt-PT" altLang="pt-PT">
                <a:latin typeface="Arial" pitchFamily="34" charset="0"/>
              </a:rPr>
              <a:t>O </a:t>
            </a:r>
            <a:r>
              <a:rPr lang="pt-PT" altLang="pt-PT" b="1">
                <a:solidFill>
                  <a:srgbClr val="FF0000"/>
                </a:solidFill>
                <a:latin typeface="Arial" pitchFamily="34" charset="0"/>
              </a:rPr>
              <a:t>sujeito </a:t>
            </a:r>
            <a:r>
              <a:rPr lang="pt-PT" altLang="pt-PT">
                <a:latin typeface="Arial" pitchFamily="34" charset="0"/>
              </a:rPr>
              <a:t>da frase passiva passa a </a:t>
            </a:r>
            <a:r>
              <a:rPr lang="pt-PT" altLang="pt-PT" b="1">
                <a:solidFill>
                  <a:srgbClr val="00B050"/>
                </a:solidFill>
                <a:latin typeface="Arial" pitchFamily="34" charset="0"/>
              </a:rPr>
              <a:t>complemento direto </a:t>
            </a:r>
            <a:r>
              <a:rPr lang="pt-PT" altLang="pt-PT">
                <a:latin typeface="Arial" pitchFamily="34" charset="0"/>
              </a:rPr>
              <a:t>na frase ativa.</a:t>
            </a:r>
          </a:p>
          <a:p>
            <a:pPr algn="just" eaLnBrk="1" hangingPunct="1"/>
            <a:r>
              <a:rPr lang="pt-PT" altLang="pt-PT" i="1">
                <a:latin typeface="Arial" pitchFamily="34" charset="0"/>
              </a:rPr>
              <a:t>    </a:t>
            </a:r>
          </a:p>
          <a:p>
            <a:pPr algn="ctr" eaLnBrk="1" hangingPunct="1"/>
            <a:r>
              <a:rPr lang="pt-PT" altLang="pt-PT" i="1">
                <a:latin typeface="Arial" pitchFamily="34" charset="0"/>
              </a:rPr>
              <a:t>    </a:t>
            </a:r>
            <a:r>
              <a:rPr lang="pt-PT" altLang="pt-PT" b="1" i="1">
                <a:solidFill>
                  <a:srgbClr val="FF0000"/>
                </a:solidFill>
                <a:latin typeface="Arial" pitchFamily="34" charset="0"/>
              </a:rPr>
              <a:t>Aquele exercício</a:t>
            </a:r>
            <a:r>
              <a:rPr lang="pt-PT" altLang="pt-PT" i="1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pt-PT" altLang="pt-PT" i="1">
                <a:latin typeface="Arial" pitchFamily="34" charset="0"/>
              </a:rPr>
              <a:t>foi resolvido pelo aluno.</a:t>
            </a:r>
          </a:p>
          <a:p>
            <a:pPr algn="just" eaLnBrk="1" hangingPunct="1"/>
            <a:r>
              <a:rPr lang="pt-PT" altLang="pt-PT" i="1">
                <a:latin typeface="Arial" pitchFamily="34" charset="0"/>
              </a:rPr>
              <a:t> </a:t>
            </a:r>
            <a:r>
              <a:rPr lang="pt-PT" altLang="pt-PT" b="1" i="1">
                <a:latin typeface="Arial" pitchFamily="34" charset="0"/>
              </a:rPr>
              <a:t> </a:t>
            </a: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sz="1800" b="1" i="1">
              <a:solidFill>
                <a:srgbClr val="00B050"/>
              </a:solidFill>
              <a:latin typeface="Arial" pitchFamily="34" charset="0"/>
            </a:endParaRPr>
          </a:p>
          <a:p>
            <a:pPr eaLnBrk="1" hangingPunct="1"/>
            <a:endParaRPr lang="pt-PT" altLang="pt-PT" b="1" i="1">
              <a:solidFill>
                <a:srgbClr val="00B050"/>
              </a:solidFill>
              <a:latin typeface="Arial" pitchFamily="34" charset="0"/>
            </a:endParaRPr>
          </a:p>
          <a:p>
            <a:pPr algn="ctr" eaLnBrk="1" hangingPunct="1"/>
            <a:r>
              <a:rPr lang="pt-PT" altLang="pt-PT" b="1" i="1">
                <a:solidFill>
                  <a:srgbClr val="FF0000"/>
                </a:solidFill>
                <a:latin typeface="Arial" pitchFamily="34" charset="0"/>
              </a:rPr>
              <a:t>    </a:t>
            </a:r>
            <a:r>
              <a:rPr lang="pt-PT" altLang="pt-PT" i="1">
                <a:latin typeface="Arial" pitchFamily="34" charset="0"/>
              </a:rPr>
              <a:t>O aluno resolveu </a:t>
            </a:r>
            <a:r>
              <a:rPr lang="pt-PT" altLang="pt-PT" b="1" i="1">
                <a:solidFill>
                  <a:srgbClr val="00B050"/>
                </a:solidFill>
                <a:latin typeface="Arial" pitchFamily="34" charset="0"/>
              </a:rPr>
              <a:t>aquele exercício</a:t>
            </a:r>
            <a:r>
              <a:rPr lang="pt-PT" altLang="pt-PT">
                <a:latin typeface="Arial" pitchFamily="34" charset="0"/>
              </a:rPr>
              <a:t>.</a:t>
            </a:r>
            <a:endParaRPr lang="pt-PT" altLang="pt-PT" sz="1800" b="1">
              <a:solidFill>
                <a:srgbClr val="E46C0A"/>
              </a:solidFill>
              <a:latin typeface="Arial" pitchFamily="34" charset="0"/>
            </a:endParaRPr>
          </a:p>
          <a:p>
            <a:pPr eaLnBrk="1" hangingPunct="1">
              <a:buFontTx/>
              <a:buAutoNum type="arabicPeriod"/>
            </a:pPr>
            <a:endParaRPr lang="pt-PT" altLang="pt-PT" sz="1800" b="1">
              <a:solidFill>
                <a:srgbClr val="E46C0A"/>
              </a:solidFill>
              <a:latin typeface="Arial" pitchFamily="34" charset="0"/>
            </a:endParaRPr>
          </a:p>
        </p:txBody>
      </p:sp>
      <p:cxnSp>
        <p:nvCxnSpPr>
          <p:cNvPr id="10" name="Conexão recta unidireccional 9"/>
          <p:cNvCxnSpPr>
            <a:cxnSpLocks noChangeShapeType="1"/>
          </p:cNvCxnSpPr>
          <p:nvPr/>
        </p:nvCxnSpPr>
        <p:spPr bwMode="auto">
          <a:xfrm>
            <a:off x="3143250" y="3071813"/>
            <a:ext cx="1785938" cy="15716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49" name="Picture 4" descr="stock photo : professor (series M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84650"/>
            <a:ext cx="22336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Voz Ativa e Voz Ati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Voz Ativa e Voz Ativa</Template>
  <TotalTime>0</TotalTime>
  <Words>1056</Words>
  <Application>Microsoft Office PowerPoint</Application>
  <PresentationFormat>Apresentação no Ecrã (4:3)</PresentationFormat>
  <Paragraphs>363</Paragraphs>
  <Slides>21</Slides>
  <Notes>21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6" baseType="lpstr">
      <vt:lpstr>Calibri</vt:lpstr>
      <vt:lpstr>MS PGothic</vt:lpstr>
      <vt:lpstr>Arial</vt:lpstr>
      <vt:lpstr>Wingdings 2</vt:lpstr>
      <vt:lpstr>Voz Ativa e Voz Ativa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Dturma</dc:creator>
  <cp:lastModifiedBy>Dturma</cp:lastModifiedBy>
  <cp:revision>1</cp:revision>
  <dcterms:created xsi:type="dcterms:W3CDTF">2015-01-05T09:26:10Z</dcterms:created>
  <dcterms:modified xsi:type="dcterms:W3CDTF">2015-01-05T09:26:52Z</dcterms:modified>
</cp:coreProperties>
</file>